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76" r:id="rId5"/>
    <p:sldId id="259" r:id="rId6"/>
    <p:sldId id="260" r:id="rId7"/>
    <p:sldId id="261" r:id="rId8"/>
    <p:sldId id="262" r:id="rId9"/>
    <p:sldId id="263" r:id="rId10"/>
    <p:sldId id="264" r:id="rId11"/>
    <p:sldId id="272" r:id="rId12"/>
    <p:sldId id="265" r:id="rId13"/>
    <p:sldId id="271" r:id="rId14"/>
    <p:sldId id="266" r:id="rId15"/>
    <p:sldId id="267" r:id="rId16"/>
    <p:sldId id="268" r:id="rId17"/>
    <p:sldId id="269" r:id="rId18"/>
    <p:sldId id="273" r:id="rId19"/>
    <p:sldId id="274" r:id="rId20"/>
    <p:sldId id="280" r:id="rId21"/>
    <p:sldId id="275" r:id="rId22"/>
    <p:sldId id="277" r:id="rId23"/>
    <p:sldId id="278" r:id="rId24"/>
    <p:sldId id="279"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10B21-3805-4CCD-B39C-83C94E8D104D}" type="datetimeFigureOut">
              <a:rPr lang="es-CO" smtClean="0"/>
              <a:t>28/01/2015</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1B73E1-DC4D-4763-A4BC-00C3E1479AD8}" type="slidenum">
              <a:rPr lang="es-CO" smtClean="0"/>
              <a:t>‹Nº›</a:t>
            </a:fld>
            <a:endParaRPr lang="es-CO" dirty="0"/>
          </a:p>
        </p:txBody>
      </p:sp>
    </p:spTree>
    <p:extLst>
      <p:ext uri="{BB962C8B-B14F-4D97-AF65-F5344CB8AC3E}">
        <p14:creationId xmlns:p14="http://schemas.microsoft.com/office/powerpoint/2010/main" val="1182627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21B73E1-DC4D-4763-A4BC-00C3E1479AD8}" type="slidenum">
              <a:rPr lang="es-CO" smtClean="0"/>
              <a:t>3</a:t>
            </a:fld>
            <a:endParaRPr lang="es-CO" dirty="0"/>
          </a:p>
        </p:txBody>
      </p:sp>
    </p:spTree>
    <p:extLst>
      <p:ext uri="{BB962C8B-B14F-4D97-AF65-F5344CB8AC3E}">
        <p14:creationId xmlns:p14="http://schemas.microsoft.com/office/powerpoint/2010/main" val="3083635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1"/>
            <a:ext cx="7772400" cy="1152127"/>
          </a:xfrm>
          <a:solidFill>
            <a:schemeClr val="accent6"/>
          </a:solidFill>
        </p:spPr>
        <p:txBody>
          <a:bodyPr/>
          <a:lstStyle/>
          <a:p>
            <a:r>
              <a:rPr lang="es-CO" dirty="0" smtClean="0"/>
              <a:t>DIOS: EL ORIGINADOR DE TODO</a:t>
            </a:r>
            <a:endParaRPr lang="es-CO" dirty="0"/>
          </a:p>
        </p:txBody>
      </p:sp>
      <p:sp>
        <p:nvSpPr>
          <p:cNvPr id="3" name="2 Subtítulo"/>
          <p:cNvSpPr>
            <a:spLocks noGrp="1"/>
          </p:cNvSpPr>
          <p:nvPr>
            <p:ph type="subTitle" idx="1"/>
          </p:nvPr>
        </p:nvSpPr>
        <p:spPr>
          <a:xfrm>
            <a:off x="1475656" y="5517231"/>
            <a:ext cx="6400800" cy="841648"/>
          </a:xfrm>
          <a:solidFill>
            <a:schemeClr val="accent6"/>
          </a:solidFill>
        </p:spPr>
        <p:txBody>
          <a:bodyPr>
            <a:noAutofit/>
          </a:bodyPr>
          <a:lstStyle/>
          <a:p>
            <a:r>
              <a:rPr lang="es-CO" sz="6000" b="1" dirty="0" smtClean="0">
                <a:latin typeface="Palace Script MT" pitchFamily="66" charset="0"/>
              </a:rPr>
              <a:t>Humberto Fierro G.</a:t>
            </a:r>
            <a:endParaRPr lang="es-CO" sz="6000" b="1"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060847"/>
            <a:ext cx="4176464" cy="3096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961043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lstStyle/>
          <a:p>
            <a:r>
              <a:rPr lang="es-CO" dirty="0" smtClean="0"/>
              <a:t>DIOS: EL ORIGINADOR DE TODO</a:t>
            </a:r>
            <a:endParaRPr lang="es-CO" dirty="0"/>
          </a:p>
        </p:txBody>
      </p:sp>
      <p:sp>
        <p:nvSpPr>
          <p:cNvPr id="3" name="2 Marcador de contenido"/>
          <p:cNvSpPr>
            <a:spLocks noGrp="1"/>
          </p:cNvSpPr>
          <p:nvPr>
            <p:ph idx="1"/>
          </p:nvPr>
        </p:nvSpPr>
        <p:spPr>
          <a:xfrm>
            <a:off x="457200" y="1600200"/>
            <a:ext cx="8229600" cy="5069160"/>
          </a:xfrm>
        </p:spPr>
        <p:txBody>
          <a:bodyPr>
            <a:normAutofit fontScale="85000" lnSpcReduction="20000"/>
          </a:bodyPr>
          <a:lstStyle/>
          <a:p>
            <a:pPr marL="0" indent="0">
              <a:buNone/>
            </a:pPr>
            <a:r>
              <a:rPr lang="es-CO" sz="2400" b="1" u="sng" dirty="0" smtClean="0"/>
              <a:t>Introducción.</a:t>
            </a:r>
          </a:p>
          <a:p>
            <a:pPr marL="0" indent="0">
              <a:buNone/>
            </a:pPr>
            <a:r>
              <a:rPr lang="es-CO" sz="2400" dirty="0" smtClean="0"/>
              <a:t>El productor de una pagina web, acostumbraba asistir a su iglesia con una libreta a apuntes para tomar nota del sermón que el predicador presentaría en esa ocasión, y así transcurría mensaje tras mensaje, hasta que un sábado el predicador, tal vez un poco molesto, o tal vez sintiéndose alagado por que se le tomaba en cuenta para llevar sus mensajes a dicha pagina dijo: «alguien no hace sino </a:t>
            </a:r>
            <a:r>
              <a:rPr lang="es-CO" sz="2400" u="sng" dirty="0" smtClean="0">
                <a:latin typeface="Agency FB" pitchFamily="34" charset="0"/>
              </a:rPr>
              <a:t>plagiar</a:t>
            </a:r>
            <a:r>
              <a:rPr lang="es-CO" sz="2400" dirty="0" smtClean="0"/>
              <a:t>, lo que otros dicen».</a:t>
            </a:r>
          </a:p>
          <a:p>
            <a:pPr marL="0" indent="0">
              <a:buNone/>
            </a:pPr>
            <a:r>
              <a:rPr lang="es-CO" sz="2400" dirty="0" smtClean="0"/>
              <a:t>Y leyendo unos comentarios por internet, un comentarista le decía a otro rebajando su trabajo, que lo que hacía era «</a:t>
            </a:r>
            <a:r>
              <a:rPr lang="es-CO" sz="2400" dirty="0" smtClean="0">
                <a:latin typeface="Agency FB" pitchFamily="34" charset="0"/>
              </a:rPr>
              <a:t>copiar y pegar</a:t>
            </a:r>
            <a:r>
              <a:rPr lang="es-CO" sz="2400" dirty="0" smtClean="0"/>
              <a:t>».</a:t>
            </a:r>
          </a:p>
          <a:p>
            <a:pPr marL="0" indent="0">
              <a:buNone/>
            </a:pPr>
            <a:endParaRPr lang="es-CO" sz="2400" dirty="0"/>
          </a:p>
          <a:p>
            <a:pPr marL="0" indent="0">
              <a:buNone/>
            </a:pPr>
            <a:r>
              <a:rPr lang="es-CO" sz="2400" dirty="0" smtClean="0"/>
              <a:t>Un escritor famoso de Sur América decía en una entrevista la forma como obtenía el material para escribir sus libros, con su libreta de apuntes, se sentaba </a:t>
            </a:r>
            <a:r>
              <a:rPr lang="es-CO" sz="2400" dirty="0"/>
              <a:t>e</a:t>
            </a:r>
            <a:r>
              <a:rPr lang="es-CO" sz="2400" dirty="0" smtClean="0"/>
              <a:t>n el parque de la ciudad a conversar con las gentes del pueblo, escuchar sus anécdotas de la vida diaria, y de allí se basaba para redactar sus libros. Como también extraía algunos apuntes de otros libros.   </a:t>
            </a:r>
          </a:p>
          <a:p>
            <a:pPr marL="0" indent="0">
              <a:buNone/>
            </a:pPr>
            <a:endParaRPr lang="es-CO" sz="2400" dirty="0" smtClean="0"/>
          </a:p>
          <a:p>
            <a:pPr marL="0" indent="0">
              <a:buNone/>
            </a:pPr>
            <a:r>
              <a:rPr lang="es-CO" sz="2400" dirty="0" smtClean="0"/>
              <a:t>Estos cuatro comentarios sobre «</a:t>
            </a:r>
            <a:r>
              <a:rPr lang="es-CO" sz="2400" dirty="0" smtClean="0">
                <a:latin typeface="Agency FB" pitchFamily="34" charset="0"/>
              </a:rPr>
              <a:t>plagio</a:t>
            </a:r>
            <a:r>
              <a:rPr lang="es-CO" sz="2400" dirty="0" smtClean="0"/>
              <a:t>» son la base para desarrollar este importante tema: </a:t>
            </a:r>
          </a:p>
          <a:p>
            <a:endParaRPr lang="es-CO" dirty="0"/>
          </a:p>
        </p:txBody>
      </p:sp>
    </p:spTree>
    <p:extLst>
      <p:ext uri="{BB962C8B-B14F-4D97-AF65-F5344CB8AC3E}">
        <p14:creationId xmlns:p14="http://schemas.microsoft.com/office/powerpoint/2010/main" val="288807095"/>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sz="3600" b="1" dirty="0" smtClean="0">
                <a:latin typeface="Agency FB" pitchFamily="34" charset="0"/>
              </a:rPr>
              <a:t>Dios: Él originador de todo, es el único Ser Omnipotente, y Omnisapiente que no necesita plagiarse de nadie</a:t>
            </a:r>
            <a:r>
              <a:rPr lang="es-CO" dirty="0" smtClean="0"/>
              <a:t> </a:t>
            </a:r>
            <a:endParaRPr lang="es-CO" dirty="0"/>
          </a:p>
        </p:txBody>
      </p:sp>
      <p:sp>
        <p:nvSpPr>
          <p:cNvPr id="3" name="2 Marcador de contenido"/>
          <p:cNvSpPr>
            <a:spLocks noGrp="1"/>
          </p:cNvSpPr>
          <p:nvPr>
            <p:ph idx="1"/>
          </p:nvPr>
        </p:nvSpPr>
        <p:spPr>
          <a:xfrm>
            <a:off x="457200" y="1600200"/>
            <a:ext cx="8229600" cy="1468760"/>
          </a:xfrm>
        </p:spPr>
        <p:txBody>
          <a:bodyPr>
            <a:normAutofit/>
          </a:bodyPr>
          <a:lstStyle/>
          <a:p>
            <a:pPr marL="0" indent="0">
              <a:buNone/>
            </a:pPr>
            <a:r>
              <a:rPr lang="es-CO" sz="2400" dirty="0" smtClean="0"/>
              <a:t>Como un ejemplo veamos los siguientes textos: </a:t>
            </a:r>
          </a:p>
          <a:p>
            <a:pPr marL="0" indent="0">
              <a:buNone/>
            </a:pPr>
            <a:r>
              <a:rPr lang="es-CO" sz="2400" dirty="0">
                <a:solidFill>
                  <a:srgbClr val="FF0000"/>
                </a:solidFill>
              </a:rPr>
              <a:t>Gén.1:1-30. </a:t>
            </a:r>
            <a:endParaRPr lang="es-CO" sz="2400" dirty="0" smtClean="0">
              <a:solidFill>
                <a:srgbClr val="FF0000"/>
              </a:solidFill>
            </a:endParaRPr>
          </a:p>
          <a:p>
            <a:pPr marL="0" indent="0">
              <a:buNone/>
            </a:pPr>
            <a:r>
              <a:rPr lang="es-CO" sz="2400" dirty="0" smtClean="0">
                <a:solidFill>
                  <a:srgbClr val="FF0000"/>
                </a:solidFill>
              </a:rPr>
              <a:t>Verso 1</a:t>
            </a:r>
            <a:r>
              <a:rPr lang="es-CO" sz="2400" dirty="0" smtClean="0"/>
              <a:t>. </a:t>
            </a:r>
            <a:r>
              <a:rPr lang="es-CO" sz="2400" dirty="0" smtClean="0">
                <a:latin typeface="Agency FB" pitchFamily="34" charset="0"/>
              </a:rPr>
              <a:t>En </a:t>
            </a:r>
            <a:r>
              <a:rPr lang="es-CO" sz="2400" dirty="0">
                <a:latin typeface="Agency FB" pitchFamily="34" charset="0"/>
              </a:rPr>
              <a:t>el principio </a:t>
            </a:r>
            <a:r>
              <a:rPr lang="es-CO" sz="2400" dirty="0" smtClean="0">
                <a:latin typeface="Agency FB" pitchFamily="34" charset="0"/>
              </a:rPr>
              <a:t>creó Dios </a:t>
            </a:r>
            <a:r>
              <a:rPr lang="es-CO" sz="2400" dirty="0">
                <a:latin typeface="Agency FB" pitchFamily="34" charset="0"/>
              </a:rPr>
              <a:t>los cielos y la </a:t>
            </a:r>
            <a:r>
              <a:rPr lang="es-CO" sz="2400" dirty="0" smtClean="0">
                <a:latin typeface="Agency FB" pitchFamily="34" charset="0"/>
              </a:rPr>
              <a:t>tierra.</a:t>
            </a:r>
          </a:p>
        </p:txBody>
      </p:sp>
      <p:sp>
        <p:nvSpPr>
          <p:cNvPr id="4" name="3 Rectángulo"/>
          <p:cNvSpPr/>
          <p:nvPr/>
        </p:nvSpPr>
        <p:spPr>
          <a:xfrm>
            <a:off x="0" y="2996952"/>
            <a:ext cx="6660232" cy="2215991"/>
          </a:xfrm>
          <a:prstGeom prst="rect">
            <a:avLst/>
          </a:prstGeom>
        </p:spPr>
        <p:txBody>
          <a:bodyPr wrap="square">
            <a:spAutoFit/>
          </a:bodyPr>
          <a:lstStyle/>
          <a:p>
            <a:r>
              <a:rPr lang="es-CO" sz="2400" b="1" u="sng" dirty="0"/>
              <a:t>Pregunto</a:t>
            </a:r>
            <a:r>
              <a:rPr lang="es-CO" sz="2400" dirty="0"/>
              <a:t>: </a:t>
            </a:r>
            <a:r>
              <a:rPr lang="es-CO" sz="2400" b="1" dirty="0"/>
              <a:t>¿De donde se proveería Dios de los elementos para «crear los cielos y la tierra? ¿Y además el modelo para crearla? </a:t>
            </a:r>
          </a:p>
          <a:p>
            <a:endParaRPr lang="es-CO" dirty="0" smtClean="0"/>
          </a:p>
          <a:p>
            <a:r>
              <a:rPr lang="es-CO" sz="2400" dirty="0" smtClean="0"/>
              <a:t>Dios creó las cosas de la nada: ¿Qué </a:t>
            </a:r>
            <a:r>
              <a:rPr lang="es-CO" sz="2400" dirty="0"/>
              <a:t>es eso de crear de la nada</a:t>
            </a:r>
            <a:r>
              <a:rPr lang="es-CO" sz="2400" dirty="0" smtClean="0"/>
              <a:t>?</a:t>
            </a:r>
            <a:endParaRPr lang="es-CO"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780928"/>
            <a:ext cx="217407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0" y="5229200"/>
            <a:ext cx="9144000" cy="1600438"/>
          </a:xfrm>
          <a:prstGeom prst="rect">
            <a:avLst/>
          </a:prstGeom>
        </p:spPr>
        <p:txBody>
          <a:bodyPr wrap="square">
            <a:spAutoFit/>
          </a:bodyPr>
          <a:lstStyle/>
          <a:p>
            <a:r>
              <a:rPr lang="es-CO" sz="2000" dirty="0"/>
              <a:t>Vamos a ver:  si vamos a hacer una torta.  ¿La hacemos de la nada o la hacemos con las cosas necesarias para preparar la torta:  huevos, azúcar, harina, etc.?</a:t>
            </a:r>
          </a:p>
          <a:p>
            <a:r>
              <a:rPr lang="es-CO" sz="2000" b="1" dirty="0" smtClean="0">
                <a:solidFill>
                  <a:srgbClr val="FF0000"/>
                </a:solidFill>
              </a:rPr>
              <a:t>Bueno, </a:t>
            </a:r>
            <a:r>
              <a:rPr lang="es-CO" sz="2000" b="1" dirty="0">
                <a:solidFill>
                  <a:srgbClr val="FF0000"/>
                </a:solidFill>
              </a:rPr>
              <a:t>Dios creo todo de la nada.  Dios no necesita cosas que ya existan para El crear.  Por eso lo llamamos “el Creador”.</a:t>
            </a:r>
          </a:p>
          <a:p>
            <a:endParaRPr lang="es-CO" sz="1600" b="1" dirty="0">
              <a:solidFill>
                <a:srgbClr val="FF0000"/>
              </a:solidFill>
            </a:endParaRPr>
          </a:p>
        </p:txBody>
      </p:sp>
    </p:spTree>
    <p:extLst>
      <p:ext uri="{BB962C8B-B14F-4D97-AF65-F5344CB8AC3E}">
        <p14:creationId xmlns:p14="http://schemas.microsoft.com/office/powerpoint/2010/main" val="2045322812"/>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Autofit/>
          </a:bodyPr>
          <a:lstStyle/>
          <a:p>
            <a:pPr marL="0" indent="0">
              <a:buNone/>
            </a:pPr>
            <a:r>
              <a:rPr lang="es-CO" sz="2400" dirty="0"/>
              <a:t>La Tierra está hecha de muchas cosas. Profundamente, cerca </a:t>
            </a:r>
            <a:r>
              <a:rPr lang="es-CO" sz="2000" dirty="0"/>
              <a:t>del</a:t>
            </a:r>
            <a:r>
              <a:rPr lang="es-CO" sz="2400" dirty="0"/>
              <a:t> centro de la Tierra, hay un núcleo que está hecho principalmente de níquel y hierro. Sobre el núcleo se encuentra el manto terrestre que está hecho de piedra conteniendo silicio, hierro, magnesio, aluminio, oxígeno y otros minerales. </a:t>
            </a:r>
            <a:endParaRPr lang="es-CO" sz="2400" dirty="0" smtClean="0"/>
          </a:p>
          <a:p>
            <a:pPr marL="0" indent="0">
              <a:buNone/>
            </a:pPr>
            <a:r>
              <a:rPr lang="es-CO" sz="2400" dirty="0" smtClean="0"/>
              <a:t>La </a:t>
            </a:r>
            <a:r>
              <a:rPr lang="es-CO" sz="2400" dirty="0"/>
              <a:t>capa de la superficie rocosa de la Tierra, llamada corteza, está hecha principalmente de oxígeno, silicio, aluminio, hierro, calcio, sodio, potasio y magnesio. La superficie de la Tierra está principalmente cubierta con agua líquida y su atmósfera es principalmente nitrógeno y oxígeno, con pequeñas cantidades de dióxido de carbono, vapor de agua y otros gases.</a:t>
            </a:r>
          </a:p>
          <a:p>
            <a:pPr marL="400050" lvl="1" indent="0">
              <a:buNone/>
            </a:pPr>
            <a:endParaRPr lang="es-CO" sz="2400" dirty="0" smtClean="0"/>
          </a:p>
          <a:p>
            <a:pPr marL="400050" lvl="1" indent="0">
              <a:buNone/>
            </a:pPr>
            <a:r>
              <a:rPr lang="es-CO" sz="2400" b="1" u="sng" dirty="0" smtClean="0"/>
              <a:t>Respuesta</a:t>
            </a:r>
            <a:r>
              <a:rPr lang="es-CO" sz="2400" dirty="0"/>
              <a:t>: </a:t>
            </a:r>
            <a:r>
              <a:rPr lang="es-CO" sz="2400" dirty="0">
                <a:solidFill>
                  <a:srgbClr val="FF0000"/>
                </a:solidFill>
              </a:rPr>
              <a:t>Un sabio sólo sabe una cosa...¡que no </a:t>
            </a:r>
            <a:r>
              <a:rPr lang="es-CO" sz="2400" dirty="0" smtClean="0">
                <a:solidFill>
                  <a:srgbClr val="FF0000"/>
                </a:solidFill>
              </a:rPr>
              <a:t>sabe!</a:t>
            </a:r>
            <a:r>
              <a:rPr lang="es-CO" sz="2000" dirty="0" smtClean="0">
                <a:solidFill>
                  <a:srgbClr val="FF0000"/>
                </a:solidFill>
              </a:rPr>
              <a:t> </a:t>
            </a:r>
            <a:endParaRPr lang="es-CO" sz="2000" dirty="0">
              <a:solidFill>
                <a:srgbClr val="FF0000"/>
              </a:solidFill>
            </a:endParaRPr>
          </a:p>
          <a:p>
            <a:pPr marL="400050" lvl="1" indent="0">
              <a:buNone/>
            </a:pPr>
            <a:r>
              <a:rPr lang="es-CO" sz="2400" dirty="0">
                <a:solidFill>
                  <a:srgbClr val="FF0000"/>
                </a:solidFill>
              </a:rPr>
              <a:t>Si no lo sabe un sabio, Yo si que menos lo se</a:t>
            </a:r>
            <a:r>
              <a:rPr lang="es-CO" sz="2400" dirty="0" smtClean="0">
                <a:solidFill>
                  <a:srgbClr val="FF0000"/>
                </a:solidFill>
              </a:rPr>
              <a:t>. Como así que Dios creó las cosas de la nada. </a:t>
            </a:r>
            <a:endParaRPr lang="es-CO" sz="2400" dirty="0">
              <a:solidFill>
                <a:srgbClr val="FF0000"/>
              </a:solidFill>
            </a:endParaRPr>
          </a:p>
          <a:p>
            <a:endParaRPr lang="es-CO" sz="2800" dirty="0"/>
          </a:p>
        </p:txBody>
      </p:sp>
    </p:spTree>
    <p:extLst>
      <p:ext uri="{BB962C8B-B14F-4D97-AF65-F5344CB8AC3E}">
        <p14:creationId xmlns:p14="http://schemas.microsoft.com/office/powerpoint/2010/main" val="31899521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dirty="0"/>
              <a:t>PLANETA TIERRA</a:t>
            </a:r>
            <a:r>
              <a:rPr lang="es-CO" dirty="0" smtClean="0"/>
              <a:t>: ¿</a:t>
            </a:r>
            <a:r>
              <a:rPr lang="es-CO" dirty="0"/>
              <a:t>COMO ESTA COMPUESTO? </a:t>
            </a:r>
          </a:p>
        </p:txBody>
      </p:sp>
      <p:sp>
        <p:nvSpPr>
          <p:cNvPr id="3" name="2 Marcador de contenido"/>
          <p:cNvSpPr>
            <a:spLocks noGrp="1"/>
          </p:cNvSpPr>
          <p:nvPr>
            <p:ph idx="1"/>
          </p:nvPr>
        </p:nvSpPr>
        <p:spPr>
          <a:xfrm>
            <a:off x="457200" y="1600201"/>
            <a:ext cx="4258816" cy="3989039"/>
          </a:xfrm>
        </p:spPr>
        <p:txBody>
          <a:bodyPr>
            <a:noAutofit/>
          </a:bodyPr>
          <a:lstStyle/>
          <a:p>
            <a:pPr marL="0" indent="0">
              <a:buNone/>
            </a:pPr>
            <a:r>
              <a:rPr lang="es-CO" sz="2000" dirty="0"/>
              <a:t>La Tierra tiene una estructura compuesta por cuatro grandes zonas o capas: </a:t>
            </a:r>
            <a:r>
              <a:rPr lang="es-CO" sz="2000" b="1" dirty="0"/>
              <a:t>la geosfera, la hidrosfera, la atmósfera y la biosfera</a:t>
            </a:r>
            <a:r>
              <a:rPr lang="es-CO" sz="2000" dirty="0"/>
              <a:t>. Estas capas poseen diferentes composiciones químicas y comportamiento geológico. Su naturaleza puede estudiarse a partir de la propagación de ondas sísmicas en el interior terrestre y a través de las medidas de los diferentes momentos gravitacionales de las distintas capas obtenidas por diferentes satélites orbitales.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5023" y="1844824"/>
            <a:ext cx="4299992"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5661248"/>
            <a:ext cx="7200800" cy="923330"/>
          </a:xfrm>
          <a:prstGeom prst="rect">
            <a:avLst/>
          </a:prstGeom>
        </p:spPr>
        <p:txBody>
          <a:bodyPr wrap="square">
            <a:spAutoFit/>
          </a:bodyPr>
          <a:lstStyle/>
          <a:p>
            <a:r>
              <a:rPr lang="es-CO" b="1" dirty="0">
                <a:solidFill>
                  <a:srgbClr val="FF0000"/>
                </a:solidFill>
              </a:rPr>
              <a:t>Los geólogos han diseñado dos modelos geológicos que establecen una división de la estructura terrestre:</a:t>
            </a:r>
          </a:p>
          <a:p>
            <a:r>
              <a:rPr lang="es-CO" b="1" dirty="0" smtClean="0">
                <a:solidFill>
                  <a:srgbClr val="FF0000"/>
                </a:solidFill>
              </a:rPr>
              <a:t>El </a:t>
            </a:r>
            <a:r>
              <a:rPr lang="es-CO" b="1" dirty="0">
                <a:solidFill>
                  <a:srgbClr val="FF0000"/>
                </a:solidFill>
              </a:rPr>
              <a:t>primero es el modelo </a:t>
            </a:r>
            <a:r>
              <a:rPr lang="es-CO" b="1" dirty="0" smtClean="0">
                <a:solidFill>
                  <a:srgbClr val="FF0000"/>
                </a:solidFill>
              </a:rPr>
              <a:t>geos tatico:</a:t>
            </a:r>
            <a:endParaRPr lang="es-CO" b="1" dirty="0">
              <a:solidFill>
                <a:srgbClr val="FF0000"/>
              </a:solidFill>
            </a:endParaRPr>
          </a:p>
        </p:txBody>
      </p:sp>
    </p:spTree>
    <p:extLst>
      <p:ext uri="{BB962C8B-B14F-4D97-AF65-F5344CB8AC3E}">
        <p14:creationId xmlns:p14="http://schemas.microsoft.com/office/powerpoint/2010/main" val="3141703246"/>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62500" lnSpcReduction="20000"/>
          </a:bodyPr>
          <a:lstStyle/>
          <a:p>
            <a:pPr marL="0" indent="0">
              <a:buNone/>
            </a:pPr>
            <a:r>
              <a:rPr lang="es-CO" b="1" u="sng" dirty="0" smtClean="0"/>
              <a:t>Corteza</a:t>
            </a:r>
            <a:r>
              <a:rPr lang="es-CO" dirty="0"/>
              <a:t>:</a:t>
            </a:r>
            <a:r>
              <a:rPr lang="es-CO" dirty="0" smtClean="0"/>
              <a:t> </a:t>
            </a:r>
            <a:r>
              <a:rPr lang="es-CO" dirty="0"/>
              <a:t>Es la capa más superficial y tiene un espesor que varía entre los 12 km, en los océanos, hasta los 80 km en cratones (porciones más antiguas de los núcleos continentales). La corteza está compuesta por basalto en las cuencas oceánicas y por granito en los continentes. </a:t>
            </a:r>
          </a:p>
          <a:p>
            <a:pPr marL="0" indent="0">
              <a:buNone/>
            </a:pPr>
            <a:r>
              <a:rPr lang="es-CO" b="1" u="sng" dirty="0" smtClean="0"/>
              <a:t>Manto:  </a:t>
            </a:r>
            <a:r>
              <a:rPr lang="es-CO" dirty="0" smtClean="0"/>
              <a:t>Es </a:t>
            </a:r>
            <a:r>
              <a:rPr lang="es-CO" dirty="0"/>
              <a:t>una capa intermedia entre la corteza y el núcleo que llega hasta una profundidad de 2900 km. El manto está compuesto por peridotita. El cambio de la corteza al manto está determinado por la discontinuidad de Mohorovicic. El manto se divide a su vez en manto superior y manto inferior. Entre ellos existe una separación determinada por las ondas sísmicas, llamada discontinuidad de Repetti (700 km). </a:t>
            </a:r>
            <a:endParaRPr lang="es-CO" dirty="0" smtClean="0"/>
          </a:p>
          <a:p>
            <a:pPr marL="0" indent="0">
              <a:buNone/>
            </a:pPr>
            <a:r>
              <a:rPr lang="es-CO" b="1" u="sng" dirty="0" smtClean="0"/>
              <a:t>Núcleo</a:t>
            </a:r>
            <a:r>
              <a:rPr lang="es-CO" b="1" u="sng" dirty="0"/>
              <a:t>:</a:t>
            </a:r>
            <a:r>
              <a:rPr lang="es-CO" dirty="0"/>
              <a:t> </a:t>
            </a:r>
            <a:r>
              <a:rPr lang="es-CO" dirty="0" smtClean="0"/>
              <a:t> Es </a:t>
            </a:r>
            <a:r>
              <a:rPr lang="es-CO" dirty="0"/>
              <a:t>la capa más profunda del planeta y tiene un espesor de 3475 km. El cambio del manto al núcleo está determinado por la discontinuidad de Gutenberg (2900 km). El núcleo está compuesto de una aleación de hierro y níquel, y es en esta parte donde se genera el campo magnético terrestre. Éste se subdivide a su vez en el núcleo interno, el cual es sólido, y el núcleo externo, que es líquido. El núcleo interno está a su vez dividido en dos, externo (líquido) e interno (sólido, debido a las condiciones de presión). Esta división se produce en la discontinuidad de Wiechert-Lehman-Jeffreys (5150 km). Tiene una temperatura de entre 4000 y 5000 °C. La Tierra, vista desde el espacio, tiene un aspecto azulado. Por este motivo también es conocida como «el planeta azul». Este color se debe a que la superficie de la Tierra está mayoritariamente cubierta por agua. </a:t>
            </a:r>
          </a:p>
          <a:p>
            <a:pPr marL="0" indent="0">
              <a:buNone/>
            </a:pPr>
            <a:r>
              <a:rPr lang="es-CO" b="1" u="sng" dirty="0" smtClean="0"/>
              <a:t>Litosfera</a:t>
            </a:r>
            <a:r>
              <a:rPr lang="es-CO" dirty="0" smtClean="0"/>
              <a:t>:  </a:t>
            </a:r>
            <a:r>
              <a:rPr lang="es-CO" dirty="0"/>
              <a:t>Es la parte más superficial que se comporta de manera elástica. Tiene un espesor de 250 km y abarca la corteza y la porción superior del manto. </a:t>
            </a:r>
          </a:p>
        </p:txBody>
      </p:sp>
    </p:spTree>
    <p:extLst>
      <p:ext uri="{BB962C8B-B14F-4D97-AF65-F5344CB8AC3E}">
        <p14:creationId xmlns:p14="http://schemas.microsoft.com/office/powerpoint/2010/main" val="2317475249"/>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Autofit/>
          </a:bodyPr>
          <a:lstStyle/>
          <a:p>
            <a:pPr marL="0" indent="0">
              <a:buNone/>
            </a:pPr>
            <a:r>
              <a:rPr lang="es-CO" sz="1600" b="1" u="sng" dirty="0" smtClean="0"/>
              <a:t>Astenosfera:  </a:t>
            </a:r>
            <a:r>
              <a:rPr lang="es-CO" sz="1600" dirty="0" smtClean="0"/>
              <a:t>Es </a:t>
            </a:r>
            <a:r>
              <a:rPr lang="es-CO" sz="1600" dirty="0"/>
              <a:t>la porción del manto que se comporta de manera fluida. En esta capa las ondas sísmicas disminuyen su velocidad. </a:t>
            </a:r>
            <a:endParaRPr lang="es-CO" sz="1600" dirty="0" smtClean="0"/>
          </a:p>
          <a:p>
            <a:pPr marL="0" indent="0">
              <a:buNone/>
            </a:pPr>
            <a:r>
              <a:rPr lang="es-CO" sz="1600" b="1" u="sng" dirty="0" smtClean="0"/>
              <a:t>Mesosfera: </a:t>
            </a:r>
            <a:r>
              <a:rPr lang="es-CO" sz="1600" dirty="0" smtClean="0"/>
              <a:t> </a:t>
            </a:r>
            <a:r>
              <a:rPr lang="es-CO" sz="1600" dirty="0"/>
              <a:t>También llamada manto inferior. Comienza a los 700 km de profundidad, donde los minerales se vuelven más densos sin cambiar su composición química. Está formada por rocas calientes y sólidas, pero con cierta plasticidad. </a:t>
            </a:r>
          </a:p>
          <a:p>
            <a:pPr marL="0" indent="0">
              <a:buNone/>
            </a:pPr>
            <a:r>
              <a:rPr lang="es-CO" sz="1600" b="1" u="sng" dirty="0" smtClean="0"/>
              <a:t>Capa D</a:t>
            </a:r>
            <a:r>
              <a:rPr lang="es-CO" sz="1600" dirty="0"/>
              <a:t>:</a:t>
            </a:r>
            <a:r>
              <a:rPr lang="es-CO" sz="1600" dirty="0" smtClean="0"/>
              <a:t> </a:t>
            </a:r>
            <a:r>
              <a:rPr lang="es-CO" sz="1600" dirty="0"/>
              <a:t>Se trata de una zona de transición entre la mesosfera y la endosfera. Aquí las rocas pueden calentarse mucho y subir a la litosfera, pudiendo desembocar en un volcán. </a:t>
            </a:r>
          </a:p>
          <a:p>
            <a:pPr marL="0" indent="0">
              <a:buNone/>
            </a:pPr>
            <a:r>
              <a:rPr lang="es-CO" sz="1600" b="1" u="sng" dirty="0" smtClean="0"/>
              <a:t>Endosfera</a:t>
            </a:r>
            <a:r>
              <a:rPr lang="es-CO" sz="1600" dirty="0" smtClean="0"/>
              <a:t>:  </a:t>
            </a:r>
            <a:r>
              <a:rPr lang="es-CO" sz="1600" dirty="0"/>
              <a:t>Corresponde al núcleo del modelo geoestático. Formada por una capa externa muy fundida donde se producen corrientes o flujos y otra interna, sólida y muy densa. MEDIDAS DE LAS CAPAS DE LA TIERRA </a:t>
            </a:r>
          </a:p>
          <a:p>
            <a:pPr marL="0" indent="0">
              <a:buNone/>
            </a:pPr>
            <a:r>
              <a:rPr lang="es-CO" sz="1600" b="1" dirty="0"/>
              <a:t>CAPA MEDIDA </a:t>
            </a:r>
          </a:p>
          <a:p>
            <a:pPr marL="0" indent="0">
              <a:buNone/>
            </a:pPr>
            <a:r>
              <a:rPr lang="es-CO" sz="1600" b="1" u="sng" dirty="0"/>
              <a:t>Núcleo interno:</a:t>
            </a:r>
            <a:r>
              <a:rPr lang="es-CO" sz="1600" dirty="0"/>
              <a:t> 1.7% de la masa de la Tierra; profundidad de 5,150-6,370 kilómetros (3,219 - 3,981 millas) </a:t>
            </a:r>
          </a:p>
          <a:p>
            <a:pPr marL="0" indent="0">
              <a:buNone/>
            </a:pPr>
            <a:r>
              <a:rPr lang="es-CO" sz="1600" b="1" u="sng" dirty="0"/>
              <a:t>Núcleo externo: </a:t>
            </a:r>
            <a:r>
              <a:rPr lang="es-CO" sz="1600" dirty="0"/>
              <a:t>30.8% de la masa de la Tierra; profundidad de 2,890-5,150 kilómetros (1,806 - 3,219 millas) </a:t>
            </a:r>
            <a:r>
              <a:rPr lang="es-CO" sz="1600" dirty="0" smtClean="0"/>
              <a:t> D</a:t>
            </a:r>
            <a:r>
              <a:rPr lang="es-CO" sz="1600" dirty="0"/>
              <a:t>": 3% de la masa de la Tierra; profundidad de 2,700-2,890 kilómetros (1,688 - 1,806 millas)  </a:t>
            </a:r>
          </a:p>
          <a:p>
            <a:pPr marL="0" indent="0">
              <a:buNone/>
            </a:pPr>
            <a:r>
              <a:rPr lang="es-CO" sz="1600" b="1" u="sng" dirty="0"/>
              <a:t>Manto inferior</a:t>
            </a:r>
            <a:r>
              <a:rPr lang="es-CO" sz="1600" dirty="0"/>
              <a:t>: 49.2% de la masa de la Tierra; profundidad de 650-2,890 kilómetros (406 -1,806 millas)  </a:t>
            </a:r>
          </a:p>
          <a:p>
            <a:pPr marL="0" indent="0">
              <a:buNone/>
            </a:pPr>
            <a:r>
              <a:rPr lang="es-CO" sz="1600" b="1" u="sng" dirty="0"/>
              <a:t>Zona de transición:</a:t>
            </a:r>
            <a:r>
              <a:rPr lang="es-CO" sz="1600" dirty="0"/>
              <a:t> 7.5% de la masa de la Tierra; profundidad de 400-650 kilómetros (250-406 millas) </a:t>
            </a:r>
          </a:p>
          <a:p>
            <a:pPr marL="0" indent="0">
              <a:buNone/>
            </a:pPr>
            <a:r>
              <a:rPr lang="es-CO" sz="1600" b="1" u="sng" dirty="0"/>
              <a:t>Manto supe</a:t>
            </a:r>
            <a:r>
              <a:rPr lang="es-CO" sz="1600" dirty="0"/>
              <a:t>rior: 10.3% de la masa de la Tierra; profundidad de 10-400 kilómetros (6 - 250 millas)  </a:t>
            </a:r>
          </a:p>
          <a:p>
            <a:pPr marL="0" indent="0">
              <a:buNone/>
            </a:pPr>
            <a:r>
              <a:rPr lang="es-CO" sz="1600" b="1" u="sng" dirty="0"/>
              <a:t>Corteza oceánica</a:t>
            </a:r>
            <a:r>
              <a:rPr lang="es-CO" sz="1600" dirty="0"/>
              <a:t>: 0.099% de la masa de la Tierra; profundidad de 0-10 kilómetros (0 - 6 millas)  </a:t>
            </a:r>
          </a:p>
          <a:p>
            <a:pPr marL="0" indent="0">
              <a:buNone/>
            </a:pPr>
            <a:r>
              <a:rPr lang="es-CO" sz="1600" b="1" u="sng" dirty="0"/>
              <a:t>Corteza continenta</a:t>
            </a:r>
            <a:r>
              <a:rPr lang="es-CO" sz="1600" dirty="0"/>
              <a:t>l: 0.374% de la masa de la Tierra; profundidad de 0-50 kilómetros (0 - 31 millas) </a:t>
            </a:r>
            <a:r>
              <a:rPr lang="es-CO" sz="1600" dirty="0" smtClean="0"/>
              <a:t> </a:t>
            </a:r>
            <a:endParaRPr lang="es-CO" sz="1600" dirty="0"/>
          </a:p>
        </p:txBody>
      </p:sp>
    </p:spTree>
    <p:extLst>
      <p:ext uri="{BB962C8B-B14F-4D97-AF65-F5344CB8AC3E}">
        <p14:creationId xmlns:p14="http://schemas.microsoft.com/office/powerpoint/2010/main" val="3121831166"/>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936103"/>
          </a:xfrm>
        </p:spPr>
        <p:txBody>
          <a:bodyPr>
            <a:normAutofit/>
          </a:bodyPr>
          <a:lstStyle/>
          <a:p>
            <a:pPr marL="0" indent="0">
              <a:buNone/>
            </a:pPr>
            <a:r>
              <a:rPr lang="es-CO" sz="2400" b="1" dirty="0" smtClean="0">
                <a:solidFill>
                  <a:srgbClr val="FF0000"/>
                </a:solidFill>
              </a:rPr>
              <a:t>Verso 2</a:t>
            </a:r>
            <a:r>
              <a:rPr lang="es-CO" sz="2400" dirty="0" smtClean="0"/>
              <a:t>….El Espíritu de Dios se cernía sobre las aguas.</a:t>
            </a:r>
          </a:p>
          <a:p>
            <a:pPr marL="0" indent="0">
              <a:buNone/>
            </a:pPr>
            <a:r>
              <a:rPr lang="es-CO" sz="2400" dirty="0" smtClean="0"/>
              <a:t>Pregunto. ¿De donde se basaría Dios para crear las aguas?</a:t>
            </a:r>
            <a:endParaRPr lang="es-CO" sz="2400" dirty="0"/>
          </a:p>
          <a:p>
            <a:pPr marL="0" indent="0">
              <a:buNone/>
            </a:pPr>
            <a:endParaRPr lang="es-CO" sz="2400" dirty="0"/>
          </a:p>
        </p:txBody>
      </p:sp>
      <p:sp>
        <p:nvSpPr>
          <p:cNvPr id="4" name="3 Rectángulo"/>
          <p:cNvSpPr/>
          <p:nvPr/>
        </p:nvSpPr>
        <p:spPr>
          <a:xfrm>
            <a:off x="360445" y="1368096"/>
            <a:ext cx="5472608" cy="2862322"/>
          </a:xfrm>
          <a:prstGeom prst="rect">
            <a:avLst/>
          </a:prstGeom>
        </p:spPr>
        <p:txBody>
          <a:bodyPr wrap="square">
            <a:spAutoFit/>
          </a:bodyPr>
          <a:lstStyle/>
          <a:p>
            <a:r>
              <a:rPr lang="es-CO" b="1" u="sng" dirty="0"/>
              <a:t>Composición.</a:t>
            </a:r>
          </a:p>
          <a:p>
            <a:r>
              <a:rPr lang="es-CO" dirty="0" smtClean="0"/>
              <a:t>El </a:t>
            </a:r>
            <a:r>
              <a:rPr lang="es-CO" dirty="0"/>
              <a:t>agua está formada por dos átomos de hidrógeno (H) y un átomo de oxígeno (O) unidos mediante sendos enlaces covalentes, de manera que la molécula tiene una forma triangular plana. Es decir los átomos de hidrógeno y oxígeno están separados entre sí aproximadamente 0,96 Angstroms (más o menos un nanómetro – una milmillonésima de metro) y el ángulo que forman sus líneas de enlace es de unos 104,45 grados</a:t>
            </a:r>
            <a:r>
              <a:rPr lang="es-CO" dirty="0" smtClean="0"/>
              <a:t>.</a:t>
            </a:r>
            <a:endParaRPr lang="es-CO"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772816"/>
            <a:ext cx="280831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79512" y="4437112"/>
            <a:ext cx="8784976" cy="2308324"/>
          </a:xfrm>
          <a:prstGeom prst="rect">
            <a:avLst/>
          </a:prstGeom>
        </p:spPr>
        <p:txBody>
          <a:bodyPr wrap="square">
            <a:spAutoFit/>
          </a:bodyPr>
          <a:lstStyle/>
          <a:p>
            <a:r>
              <a:rPr lang="es-CO" dirty="0"/>
              <a:t>Además el agua se comporta como un dipolo, es decir tiene dos regiones con una cierta carga eléctrica. Una de ellas es positiva y la otra negativa.</a:t>
            </a:r>
          </a:p>
          <a:p>
            <a:endParaRPr lang="es-CO" dirty="0"/>
          </a:p>
          <a:p>
            <a:r>
              <a:rPr lang="es-CO" dirty="0"/>
              <a:t>El hecho de que el agua sea un dipolo se debe a que el hidrógeno y el oxígeno son átomos muy distintos desde el punto de vista de la electronegatividad. Es esta una propiedad atómica que indica la forma en que un átomo atrae hacia si los electrones que comparte con otro en un enlace covalente</a:t>
            </a:r>
            <a:r>
              <a:rPr lang="es-CO" dirty="0" smtClean="0"/>
              <a:t>.</a:t>
            </a:r>
          </a:p>
          <a:p>
            <a:r>
              <a:rPr lang="es-CO" dirty="0" smtClean="0"/>
              <a:t>Respuesta: No sabemos de donde sacaría Dios estos componentes  H2O.</a:t>
            </a:r>
            <a:endParaRPr lang="es-CO" dirty="0"/>
          </a:p>
        </p:txBody>
      </p:sp>
    </p:spTree>
    <p:extLst>
      <p:ext uri="{BB962C8B-B14F-4D97-AF65-F5344CB8AC3E}">
        <p14:creationId xmlns:p14="http://schemas.microsoft.com/office/powerpoint/2010/main" val="241799100"/>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92500" lnSpcReduction="20000"/>
          </a:bodyPr>
          <a:lstStyle/>
          <a:p>
            <a:pPr marL="0" indent="0">
              <a:buNone/>
            </a:pPr>
            <a:r>
              <a:rPr lang="es-CO" sz="2400" dirty="0" smtClean="0">
                <a:solidFill>
                  <a:srgbClr val="FF0000"/>
                </a:solidFill>
              </a:rPr>
              <a:t>Verso </a:t>
            </a:r>
            <a:r>
              <a:rPr lang="es-CO" sz="2400" dirty="0">
                <a:solidFill>
                  <a:srgbClr val="FF0000"/>
                </a:solidFill>
              </a:rPr>
              <a:t>3</a:t>
            </a:r>
            <a:r>
              <a:rPr lang="es-CO" sz="2400" dirty="0"/>
              <a:t>. Dijo </a:t>
            </a:r>
            <a:r>
              <a:rPr lang="es-CO" sz="2400" dirty="0" smtClean="0"/>
              <a:t>Dios: </a:t>
            </a:r>
            <a:r>
              <a:rPr lang="es-CO" sz="2400" dirty="0"/>
              <a:t>"Sea la luz</a:t>
            </a:r>
            <a:r>
              <a:rPr lang="es-CO" sz="2400" dirty="0" smtClean="0"/>
              <a:t>". </a:t>
            </a:r>
            <a:r>
              <a:rPr lang="es-CO" sz="2400" dirty="0"/>
              <a:t>Y fue la luz</a:t>
            </a:r>
            <a:r>
              <a:rPr lang="es-CO" sz="2400" dirty="0" smtClean="0"/>
              <a:t>.</a:t>
            </a:r>
          </a:p>
          <a:p>
            <a:pPr marL="0" indent="0">
              <a:buNone/>
            </a:pPr>
            <a:r>
              <a:rPr lang="es-CO" sz="2400" b="1" u="sng" dirty="0" smtClean="0"/>
              <a:t>Pregunto:</a:t>
            </a:r>
            <a:r>
              <a:rPr lang="es-CO" sz="2400" dirty="0" smtClean="0"/>
              <a:t> ¿De qué se valió Dios para crear la luz?</a:t>
            </a:r>
          </a:p>
          <a:p>
            <a:pPr marL="0" indent="0">
              <a:buNone/>
            </a:pPr>
            <a:endParaRPr lang="es-CO" sz="2400" dirty="0"/>
          </a:p>
          <a:p>
            <a:pPr marL="0" indent="0">
              <a:buNone/>
            </a:pPr>
            <a:r>
              <a:rPr lang="es-CO" sz="2400" b="1" u="sng" dirty="0" smtClean="0"/>
              <a:t>El Comentario Bíblico Adventista dice</a:t>
            </a:r>
            <a:r>
              <a:rPr lang="es-CO" sz="2400" dirty="0" smtClean="0"/>
              <a:t>: Sin </a:t>
            </a:r>
            <a:r>
              <a:rPr lang="es-CO" sz="2400" dirty="0"/>
              <a:t>luz no podía haber vida.  Era esencial que hubiera luz cuando el Creador comenzó la obra de sacar orden del caos y dar comienzo a diversas formas de vida vegetal y animal en la tierra.  La luz es una forma visible de energía que, mediante su acción sobre las plantas, transforma los elementos y compuestos inorgánicos en alimento tanto para el hombre como para los animales y rige muchos otros procesos naturales necesarios para la vida.</a:t>
            </a:r>
          </a:p>
          <a:p>
            <a:pPr marL="0" indent="0">
              <a:buNone/>
            </a:pPr>
            <a:r>
              <a:rPr lang="es-CO" sz="2400" dirty="0" smtClean="0"/>
              <a:t>Siempre </a:t>
            </a:r>
            <a:r>
              <a:rPr lang="es-CO" sz="2400" dirty="0"/>
              <a:t>ha sido la luz un </a:t>
            </a:r>
            <a:r>
              <a:rPr lang="es-CO" sz="2400" b="1" dirty="0"/>
              <a:t>símbolo de la presencia divi</a:t>
            </a:r>
            <a:r>
              <a:rPr lang="es-CO" sz="2400" dirty="0"/>
              <a:t>na.  Así como la luz </a:t>
            </a:r>
            <a:r>
              <a:rPr lang="es-CO" sz="2400" dirty="0" smtClean="0"/>
              <a:t>física </a:t>
            </a:r>
            <a:r>
              <a:rPr lang="es-CO" sz="2400" dirty="0"/>
              <a:t>es esencial para la vida física, así la luz divina es necesaria si los seres racionales han de </a:t>
            </a:r>
            <a:r>
              <a:rPr lang="es-CO" sz="2400" dirty="0" smtClean="0"/>
              <a:t>tener </a:t>
            </a:r>
            <a:r>
              <a:rPr lang="es-CO" sz="2400" dirty="0"/>
              <a:t>vida moral y espiritual.  "Dios es luz" </a:t>
            </a:r>
            <a:r>
              <a:rPr lang="es-CO" sz="2400" dirty="0">
                <a:solidFill>
                  <a:srgbClr val="FF0000"/>
                </a:solidFill>
              </a:rPr>
              <a:t>(</a:t>
            </a:r>
            <a:r>
              <a:rPr lang="es-CO" sz="2400" dirty="0" smtClean="0">
                <a:solidFill>
                  <a:srgbClr val="FF0000"/>
                </a:solidFill>
              </a:rPr>
              <a:t>1Juan1:5</a:t>
            </a:r>
            <a:r>
              <a:rPr lang="es-CO" sz="2400" dirty="0">
                <a:solidFill>
                  <a:srgbClr val="FF0000"/>
                </a:solidFill>
              </a:rPr>
              <a:t>), </a:t>
            </a:r>
            <a:r>
              <a:rPr lang="es-CO" sz="2400" dirty="0"/>
              <a:t>y para aquellos en cuyo corazón se está llevando a cabo aprisa la obra de volver a crear la semejanza divina, él viene otra vez hoy día ordenando que huyan las sombras de pecado, incertidumbre y desánimo al decir: "Sea la luz</a:t>
            </a:r>
            <a:r>
              <a:rPr lang="es-CO" sz="2400" dirty="0" smtClean="0"/>
              <a:t>".</a:t>
            </a:r>
          </a:p>
          <a:p>
            <a:pPr marL="0" indent="0">
              <a:buNone/>
            </a:pPr>
            <a:r>
              <a:rPr lang="es-CO" sz="2400" b="1" u="sng" dirty="0" smtClean="0"/>
              <a:t>Respuesta:</a:t>
            </a:r>
            <a:r>
              <a:rPr lang="es-CO" sz="2400" dirty="0" smtClean="0"/>
              <a:t> Si la luz en un símbolo de la presencia divina, y no sabemos de donde surgió Dios, tampoco sabemos de donde surgió esa luz original.</a:t>
            </a:r>
          </a:p>
          <a:p>
            <a:pPr marL="0" indent="0">
              <a:buNone/>
            </a:pPr>
            <a:endParaRPr lang="es-CO" sz="24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116632"/>
            <a:ext cx="1428750" cy="138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2723628"/>
      </p:ext>
    </p:extLst>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a:bodyPr>
          <a:lstStyle/>
          <a:p>
            <a:pPr marL="0" indent="0">
              <a:buNone/>
            </a:pPr>
            <a:r>
              <a:rPr lang="es-CO" sz="2400" b="1" u="sng" dirty="0" smtClean="0">
                <a:solidFill>
                  <a:srgbClr val="FF0000"/>
                </a:solidFill>
              </a:rPr>
              <a:t>Verso 5</a:t>
            </a:r>
            <a:r>
              <a:rPr lang="es-CO" sz="2400" dirty="0" smtClean="0"/>
              <a:t>. Llamó </a:t>
            </a:r>
            <a:r>
              <a:rPr lang="es-CO" sz="2400" dirty="0"/>
              <a:t>a la luz "Día", y a las tinieblas llamó "Noche". Y fue la tarde y la </a:t>
            </a:r>
            <a:r>
              <a:rPr lang="es-CO" sz="2400" dirty="0" smtClean="0"/>
              <a:t>mañana </a:t>
            </a:r>
            <a:r>
              <a:rPr lang="es-CO" sz="2400" dirty="0"/>
              <a:t>del primer </a:t>
            </a:r>
            <a:r>
              <a:rPr lang="es-CO" sz="2400" dirty="0" smtClean="0"/>
              <a:t>día.</a:t>
            </a:r>
          </a:p>
          <a:p>
            <a:pPr marL="0" indent="0">
              <a:buNone/>
            </a:pPr>
            <a:r>
              <a:rPr lang="es-CO" sz="2400" b="1" u="sng" dirty="0" smtClean="0"/>
              <a:t>Pregunto</a:t>
            </a:r>
            <a:r>
              <a:rPr lang="es-CO" sz="2400" dirty="0" smtClean="0"/>
              <a:t>: ¿De donde se copió Dios para crear el día y la noche de 24 horas? </a:t>
            </a:r>
          </a:p>
          <a:p>
            <a:pPr marL="0" indent="0">
              <a:buNone/>
            </a:pPr>
            <a:endParaRPr lang="es-CO" sz="2400" dirty="0"/>
          </a:p>
          <a:p>
            <a:pPr marL="0" indent="0">
              <a:buNone/>
            </a:pPr>
            <a:r>
              <a:rPr lang="es-CO" sz="2400" dirty="0" smtClean="0"/>
              <a:t>Se </a:t>
            </a:r>
            <a:r>
              <a:rPr lang="es-CO" sz="2400" dirty="0"/>
              <a:t>dan nombres a la luz y a las tinieblas. Durante la semana de la creación, encontramos que Dios dio nombres aun a los productos sin vida de su poder creador</a:t>
            </a:r>
            <a:r>
              <a:rPr lang="es-CO" sz="2400" dirty="0" smtClean="0"/>
              <a:t>.</a:t>
            </a:r>
          </a:p>
          <a:p>
            <a:pPr marL="0" indent="0">
              <a:buNone/>
            </a:pPr>
            <a:r>
              <a:rPr lang="es-CO" sz="2400" dirty="0"/>
              <a:t>Fue la tarde y  la mañana un día.</a:t>
            </a:r>
          </a:p>
          <a:p>
            <a:pPr marL="0" indent="0">
              <a:buNone/>
            </a:pPr>
            <a:r>
              <a:rPr lang="es-CO" sz="2400" dirty="0" smtClean="0"/>
              <a:t>Literalmente </a:t>
            </a:r>
            <a:r>
              <a:rPr lang="es-CO" sz="2400" dirty="0"/>
              <a:t>"tarde fue, mañana fue, día uno".  Así termina la descripción somera del primer día trascendental de la semana de la creación de Dios.  Se han dado muchas y diversas explicaciones de esta declaración que indica manifiestamente la duración de cada una de las siete partes de la semana de la creación y se repite cinco veces más en este capítulo </a:t>
            </a:r>
            <a:r>
              <a:rPr lang="es-CO" sz="2400" dirty="0">
                <a:solidFill>
                  <a:srgbClr val="FF0000"/>
                </a:solidFill>
              </a:rPr>
              <a:t>(</a:t>
            </a:r>
            <a:r>
              <a:rPr lang="es-CO" sz="2400" dirty="0" smtClean="0">
                <a:solidFill>
                  <a:srgbClr val="FF0000"/>
                </a:solidFill>
              </a:rPr>
              <a:t>Gen.1:8</a:t>
            </a:r>
            <a:r>
              <a:rPr lang="es-CO" sz="2400" dirty="0">
                <a:solidFill>
                  <a:srgbClr val="FF0000"/>
                </a:solidFill>
              </a:rPr>
              <a:t>, </a:t>
            </a:r>
            <a:r>
              <a:rPr lang="es-CO" sz="2400" dirty="0" smtClean="0">
                <a:solidFill>
                  <a:srgbClr val="FF0000"/>
                </a:solidFill>
              </a:rPr>
              <a:t>Gen.1:13</a:t>
            </a:r>
            <a:r>
              <a:rPr lang="es-CO" sz="2400" dirty="0">
                <a:solidFill>
                  <a:srgbClr val="FF0000"/>
                </a:solidFill>
              </a:rPr>
              <a:t>, </a:t>
            </a:r>
            <a:r>
              <a:rPr lang="es-CO" sz="2400" dirty="0" smtClean="0">
                <a:solidFill>
                  <a:srgbClr val="FF0000"/>
                </a:solidFill>
              </a:rPr>
              <a:t>Gen.1:19</a:t>
            </a:r>
            <a:r>
              <a:rPr lang="es-CO" sz="2400" dirty="0">
                <a:solidFill>
                  <a:srgbClr val="FF0000"/>
                </a:solidFill>
              </a:rPr>
              <a:t>, </a:t>
            </a:r>
            <a:r>
              <a:rPr lang="es-CO" sz="2400" dirty="0" smtClean="0">
                <a:solidFill>
                  <a:srgbClr val="FF0000"/>
                </a:solidFill>
              </a:rPr>
              <a:t>Gen.1:23</a:t>
            </a:r>
            <a:r>
              <a:rPr lang="es-CO" sz="2400" dirty="0">
                <a:solidFill>
                  <a:srgbClr val="FF0000"/>
                </a:solidFill>
              </a:rPr>
              <a:t>, </a:t>
            </a:r>
            <a:r>
              <a:rPr lang="es-CO" sz="2400" dirty="0" smtClean="0">
                <a:solidFill>
                  <a:srgbClr val="FF0000"/>
                </a:solidFill>
              </a:rPr>
              <a:t>Gen.1:31</a:t>
            </a:r>
            <a:r>
              <a:rPr lang="es-CO" sz="2400" dirty="0">
                <a:solidFill>
                  <a:srgbClr val="FF0000"/>
                </a:solidFill>
              </a:rPr>
              <a:t>). </a:t>
            </a:r>
          </a:p>
        </p:txBody>
      </p:sp>
    </p:spTree>
    <p:extLst>
      <p:ext uri="{BB962C8B-B14F-4D97-AF65-F5344CB8AC3E}">
        <p14:creationId xmlns:p14="http://schemas.microsoft.com/office/powerpoint/2010/main" val="219388604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539552" y="1310034"/>
            <a:ext cx="2890664" cy="4525963"/>
          </a:xfrm>
        </p:spPr>
        <p:txBody>
          <a:bodyPr>
            <a:normAutofit fontScale="85000" lnSpcReduction="10000"/>
          </a:bodyPr>
          <a:lstStyle/>
          <a:p>
            <a:pPr marL="0" indent="0" algn="ctr">
              <a:buNone/>
            </a:pPr>
            <a:r>
              <a:rPr lang="es-CO" dirty="0" smtClean="0"/>
              <a:t>Dios Creó toda la noche y el día para un solo día, de tarde </a:t>
            </a:r>
            <a:r>
              <a:rPr lang="es-CO" dirty="0"/>
              <a:t>a tarde, «Es sábado de reposo </a:t>
            </a:r>
            <a:r>
              <a:rPr lang="es-CO" dirty="0" smtClean="0"/>
              <a:t>completo,… </a:t>
            </a:r>
            <a:r>
              <a:rPr lang="es-CO" dirty="0"/>
              <a:t>desde la tarde hasta la tarde del día siguiente, guardaréis reposo</a:t>
            </a:r>
            <a:r>
              <a:rPr lang="es-CO" dirty="0" smtClean="0"/>
              <a:t>" </a:t>
            </a:r>
            <a:r>
              <a:rPr lang="es-CO" dirty="0" smtClean="0">
                <a:solidFill>
                  <a:srgbClr val="FF0000"/>
                </a:solidFill>
              </a:rPr>
              <a:t>(Lev.23:32).</a:t>
            </a:r>
            <a:endParaRPr lang="es-CO"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7" y="764704"/>
            <a:ext cx="5398126"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249357"/>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340768"/>
            <a:ext cx="4032448" cy="5256584"/>
          </a:xfrm>
          <a:solidFill>
            <a:schemeClr val="accent5">
              <a:lumMod val="20000"/>
              <a:lumOff val="80000"/>
            </a:schemeClr>
          </a:solidFill>
        </p:spPr>
        <p:txBody>
          <a:bodyPr>
            <a:normAutofit fontScale="85000" lnSpcReduction="10000"/>
          </a:bodyPr>
          <a:lstStyle/>
          <a:p>
            <a:pPr marL="0" indent="0" algn="ctr">
              <a:buNone/>
            </a:pPr>
            <a:r>
              <a:rPr lang="es-CO" sz="2400" dirty="0" smtClean="0"/>
              <a:t>Es </a:t>
            </a:r>
            <a:r>
              <a:rPr lang="es-CO" sz="2400" dirty="0"/>
              <a:t>un movimiento que efectúa la Tierra girando sobre sí misma de oeste a este a lo largo de un eje imaginario denominado eje terrestre que pasa por sus polos. Una vuelta completa, tomando como referencia a las estrellas, dura 23 horas con 56 minutos 4 segundos y se denomina día sidéreo</a:t>
            </a:r>
            <a:r>
              <a:rPr lang="es-CO" sz="2400" dirty="0" smtClean="0"/>
              <a:t>.</a:t>
            </a:r>
          </a:p>
          <a:p>
            <a:pPr marL="0" indent="0" algn="ctr">
              <a:buNone/>
            </a:pPr>
            <a:r>
              <a:rPr lang="es-CO" sz="2400" dirty="0" smtClean="0"/>
              <a:t> </a:t>
            </a:r>
            <a:r>
              <a:rPr lang="es-CO" sz="2400" dirty="0"/>
              <a:t>Si tomamos como referencia al Sol, el mismo meridiano pasa frente a nuestra estrella cada 24 horas, llamado día solar. Los 3 minutos y 56 segundos de diferencia se deben a que en ese plazo de tiempo la Tierra ha avanzado en su órbita y debe girar algo más que un día sideral para completar un </a:t>
            </a:r>
            <a:r>
              <a:rPr lang="es-CO" sz="2400" dirty="0" smtClean="0"/>
              <a:t>día.</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984" y="1700808"/>
            <a:ext cx="4536504"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332656"/>
            <a:ext cx="7128792" cy="461665"/>
          </a:xfrm>
          <a:prstGeom prst="rect">
            <a:avLst/>
          </a:prstGeom>
          <a:solidFill>
            <a:schemeClr val="accent5">
              <a:lumMod val="20000"/>
              <a:lumOff val="80000"/>
            </a:schemeClr>
          </a:solidFill>
        </p:spPr>
        <p:txBody>
          <a:bodyPr wrap="square">
            <a:spAutoFit/>
          </a:bodyPr>
          <a:lstStyle/>
          <a:p>
            <a:pPr algn="ctr"/>
            <a:r>
              <a:rPr lang="es-CO" sz="2400" dirty="0"/>
              <a:t>Movimiento de ROTACIÓN de la tierra en un día: </a:t>
            </a:r>
          </a:p>
        </p:txBody>
      </p:sp>
    </p:spTree>
    <p:extLst>
      <p:ext uri="{BB962C8B-B14F-4D97-AF65-F5344CB8AC3E}">
        <p14:creationId xmlns:p14="http://schemas.microsoft.com/office/powerpoint/2010/main" val="1666008023"/>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916832"/>
            <a:ext cx="3528392" cy="4464496"/>
          </a:xfrm>
          <a:solidFill>
            <a:schemeClr val="accent5">
              <a:lumMod val="20000"/>
              <a:lumOff val="80000"/>
            </a:schemeClr>
          </a:solidFill>
        </p:spPr>
        <p:txBody>
          <a:bodyPr>
            <a:normAutofit fontScale="77500" lnSpcReduction="20000"/>
          </a:bodyPr>
          <a:lstStyle/>
          <a:p>
            <a:pPr marL="0" indent="0" algn="ctr">
              <a:buNone/>
            </a:pPr>
            <a:r>
              <a:rPr lang="es-CO" dirty="0" smtClean="0"/>
              <a:t>Esquema </a:t>
            </a:r>
            <a:r>
              <a:rPr lang="es-CO" dirty="0"/>
              <a:t>de la traslación de la Tierra alrededor del Sol. Es un movimiento por el cual el planeta Tierra gira en una órbita alrededor del Sol. En 365 días con 6 horas, esas 6 horas se acumulan cada año, transcurridos 4 años, se convierte en 24 horas (1 día). Cada cuatro años hay un año que tiene 366 días, al que se denomina año bisiesto. </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2636912"/>
            <a:ext cx="5220072"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548680"/>
            <a:ext cx="7560840" cy="461665"/>
          </a:xfrm>
          <a:prstGeom prst="rect">
            <a:avLst/>
          </a:prstGeom>
          <a:solidFill>
            <a:schemeClr val="accent5">
              <a:lumMod val="20000"/>
              <a:lumOff val="80000"/>
            </a:schemeClr>
          </a:solidFill>
        </p:spPr>
        <p:txBody>
          <a:bodyPr wrap="square">
            <a:spAutoFit/>
          </a:bodyPr>
          <a:lstStyle/>
          <a:p>
            <a:pPr algn="ctr"/>
            <a:r>
              <a:rPr lang="es-CO" sz="2400" dirty="0"/>
              <a:t>Movimiento de TRASLACIÓN de la Tierra en un año:</a:t>
            </a:r>
          </a:p>
        </p:txBody>
      </p:sp>
    </p:spTree>
    <p:extLst>
      <p:ext uri="{BB962C8B-B14F-4D97-AF65-F5344CB8AC3E}">
        <p14:creationId xmlns:p14="http://schemas.microsoft.com/office/powerpoint/2010/main" val="1923235287"/>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124744"/>
            <a:ext cx="4330824" cy="4525963"/>
          </a:xfrm>
          <a:solidFill>
            <a:schemeClr val="accent5">
              <a:lumMod val="20000"/>
              <a:lumOff val="80000"/>
            </a:schemeClr>
          </a:solidFill>
        </p:spPr>
        <p:txBody>
          <a:bodyPr/>
          <a:lstStyle/>
          <a:p>
            <a:pPr marL="0" indent="0">
              <a:buNone/>
            </a:pPr>
            <a:r>
              <a:rPr lang="es-CO" sz="2400" dirty="0" smtClean="0"/>
              <a:t>De esta forma, se ha encontrado la relación que existe entre el día y el año con la ROTACIÓN y TRASLACIÓN de la tierra en torno al sol. </a:t>
            </a:r>
          </a:p>
          <a:p>
            <a:pPr marL="0" indent="0">
              <a:buNone/>
            </a:pPr>
            <a:r>
              <a:rPr lang="es-CO" sz="2400" dirty="0" smtClean="0"/>
              <a:t>Pero no se ha encontrado ninguna relación entre los siete días de la semana con la rotación y traslación de la tierra en </a:t>
            </a:r>
            <a:r>
              <a:rPr lang="es-CO" sz="2400" dirty="0"/>
              <a:t>t</a:t>
            </a:r>
            <a:r>
              <a:rPr lang="es-CO" sz="2400" dirty="0" smtClean="0"/>
              <a:t>orno al sol. ¿Porqué? No se sabe. </a:t>
            </a:r>
            <a:r>
              <a:rPr lang="es-CO" dirty="0" smtClean="0"/>
              <a:t>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284984"/>
            <a:ext cx="338437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76672"/>
            <a:ext cx="3384376" cy="2569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870024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20000"/>
          </a:bodyPr>
          <a:lstStyle/>
          <a:p>
            <a:pPr marL="0" indent="0">
              <a:buNone/>
            </a:pPr>
            <a:r>
              <a:rPr lang="es-CO" sz="2400" dirty="0" smtClean="0">
                <a:solidFill>
                  <a:srgbClr val="FF0000"/>
                </a:solidFill>
              </a:rPr>
              <a:t>Verso 11,12</a:t>
            </a:r>
            <a:r>
              <a:rPr lang="es-CO" sz="2400" dirty="0" smtClean="0"/>
              <a:t>: </a:t>
            </a:r>
            <a:r>
              <a:rPr lang="es-CO" sz="2400" dirty="0"/>
              <a:t>Después dijo Dios: "Produzca la </a:t>
            </a:r>
            <a:r>
              <a:rPr lang="es-CO" sz="2400" dirty="0" smtClean="0"/>
              <a:t>tierra </a:t>
            </a:r>
            <a:r>
              <a:rPr lang="es-CO" sz="2400" dirty="0"/>
              <a:t>hierba verde, hierba que dé semilla; árbol que dé fruto según su especie, cuya semilla esté en él, sobre la tierra". Y fue así</a:t>
            </a:r>
            <a:r>
              <a:rPr lang="es-CO" sz="2400" dirty="0" smtClean="0"/>
              <a:t>. </a:t>
            </a:r>
            <a:r>
              <a:rPr lang="es-CO" sz="2400" dirty="0"/>
              <a:t>12 Produjo, pues, la tierra hierba verde, hierba que da semilla según su naturaleza, y árbol que da fruto, cuya semilla está en él, según su especie</a:t>
            </a:r>
            <a:r>
              <a:rPr lang="es-CO" sz="2400" dirty="0" smtClean="0"/>
              <a:t>.</a:t>
            </a:r>
          </a:p>
          <a:p>
            <a:pPr marL="0" indent="0">
              <a:buNone/>
            </a:pPr>
            <a:endParaRPr lang="es-CO" sz="2400" b="1" u="sng" dirty="0" smtClean="0"/>
          </a:p>
          <a:p>
            <a:pPr marL="0" indent="0">
              <a:buNone/>
            </a:pPr>
            <a:r>
              <a:rPr lang="es-CO" sz="2400" b="1" u="sng" dirty="0" smtClean="0"/>
              <a:t>Pregunto</a:t>
            </a:r>
            <a:r>
              <a:rPr lang="es-CO" sz="2400" dirty="0" smtClean="0"/>
              <a:t>: ¿De donde se proveería Dios de las primeras semillas para todas </a:t>
            </a:r>
            <a:r>
              <a:rPr lang="es-CO" sz="2400" dirty="0"/>
              <a:t>l</a:t>
            </a:r>
            <a:r>
              <a:rPr lang="es-CO" sz="2400" dirty="0" smtClean="0"/>
              <a:t>as hiervas y plantas?</a:t>
            </a:r>
          </a:p>
          <a:p>
            <a:pPr marL="0" indent="0">
              <a:buNone/>
            </a:pPr>
            <a:r>
              <a:rPr lang="es-CO" sz="2400" b="1" dirty="0"/>
              <a:t>Produjo, pues, la tierra</a:t>
            </a:r>
            <a:r>
              <a:rPr lang="es-CO" sz="2400" dirty="0"/>
              <a:t>.</a:t>
            </a:r>
          </a:p>
          <a:p>
            <a:pPr marL="0" indent="0">
              <a:buNone/>
            </a:pPr>
            <a:r>
              <a:rPr lang="es-CO" sz="2400" dirty="0"/>
              <a:t>   La vegetación del tercer día surgió del suelo.  </a:t>
            </a:r>
            <a:r>
              <a:rPr lang="es-CO" sz="2400" u="sng" dirty="0"/>
              <a:t>Eso no significa que estuviera en el suelo el poder de producir plantas con vida</a:t>
            </a:r>
            <a:r>
              <a:rPr lang="es-CO" sz="2400" dirty="0"/>
              <a:t>.  La idea de la generación espontánea es tan ajena a las Escrituras como lo es a la ciencia.</a:t>
            </a:r>
          </a:p>
          <a:p>
            <a:pPr marL="0" indent="0">
              <a:buNone/>
            </a:pPr>
            <a:r>
              <a:rPr lang="es-CO" sz="2400" b="1" dirty="0" smtClean="0"/>
              <a:t>Según </a:t>
            </a:r>
            <a:r>
              <a:rPr lang="es-CO" sz="2400" b="1" dirty="0"/>
              <a:t>su género.</a:t>
            </a:r>
          </a:p>
          <a:p>
            <a:pPr marL="0" indent="0">
              <a:buNone/>
            </a:pPr>
            <a:r>
              <a:rPr lang="es-CO" sz="2400" dirty="0"/>
              <a:t>   Esta expresión aparece diez veces en el primer capítulo del Génesis y, en conjunto, 30 veces en los libros de Moisés, especialmente en </a:t>
            </a:r>
            <a:r>
              <a:rPr lang="es-CO" sz="2400" dirty="0">
                <a:solidFill>
                  <a:srgbClr val="FF0000"/>
                </a:solidFill>
              </a:rPr>
              <a:t>Gén. 1, 6 y 7; en Lev. 11 y en Deut. 14. </a:t>
            </a:r>
            <a:r>
              <a:rPr lang="es-CO" sz="2400" dirty="0"/>
              <a:t> La referencia es a los géneros de animales y plantas, y no a su forma de reproducirse.  Sin embargo, es un hecho natural que los seres vivientes produzcan descendientes que se </a:t>
            </a:r>
            <a:r>
              <a:rPr lang="es-CO" sz="2400" dirty="0" smtClean="0"/>
              <a:t>PAREZCAN </a:t>
            </a:r>
            <a:r>
              <a:rPr lang="es-CO" sz="2400" dirty="0"/>
              <a:t>a sus padres</a:t>
            </a:r>
            <a:r>
              <a:rPr lang="es-CO" sz="2400" dirty="0" smtClean="0"/>
              <a:t>.   </a:t>
            </a:r>
            <a:endParaRPr lang="es-CO" sz="2400" dirty="0"/>
          </a:p>
        </p:txBody>
      </p:sp>
    </p:spTree>
    <p:extLst>
      <p:ext uri="{BB962C8B-B14F-4D97-AF65-F5344CB8AC3E}">
        <p14:creationId xmlns:p14="http://schemas.microsoft.com/office/powerpoint/2010/main" val="2851145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a:bodyPr>
          <a:lstStyle/>
          <a:p>
            <a:r>
              <a:rPr lang="es-CO" sz="3200" b="1" dirty="0" smtClean="0"/>
              <a:t>Inicio y perpetuidad de las semillas</a:t>
            </a:r>
            <a:endParaRPr lang="es-CO" sz="3200" b="1" dirty="0"/>
          </a:p>
        </p:txBody>
      </p:sp>
      <p:sp>
        <p:nvSpPr>
          <p:cNvPr id="3" name="2 Marcador de contenido"/>
          <p:cNvSpPr>
            <a:spLocks noGrp="1"/>
          </p:cNvSpPr>
          <p:nvPr>
            <p:ph idx="1"/>
          </p:nvPr>
        </p:nvSpPr>
        <p:spPr/>
        <p:txBody>
          <a:bodyPr>
            <a:normAutofit/>
          </a:bodyPr>
          <a:lstStyle/>
          <a:p>
            <a:pPr marL="0" indent="0">
              <a:buNone/>
            </a:pPr>
            <a:r>
              <a:rPr lang="es-CO" sz="2400" dirty="0" smtClean="0"/>
              <a:t>La </a:t>
            </a:r>
            <a:r>
              <a:rPr lang="es-CO" sz="2400" dirty="0"/>
              <a:t>semilla </a:t>
            </a:r>
            <a:r>
              <a:rPr lang="es-CO" sz="2400" dirty="0" smtClean="0"/>
              <a:t>es </a:t>
            </a:r>
            <a:r>
              <a:rPr lang="es-CO" sz="2400" dirty="0"/>
              <a:t>una cadena interminable que asegure la vida de su especie. El biólogo W. Heydecker dice: "la semilla es el principio y el fin, simboliza la multiplicación y la dispersión, la continuación y la innovación, la sobrevivencia, la renovación y el renacimiento</a:t>
            </a:r>
            <a:r>
              <a:rPr lang="es-CO" sz="2400" dirty="0" smtClean="0"/>
              <a:t>".</a:t>
            </a:r>
          </a:p>
          <a:p>
            <a:pPr marL="0" indent="0">
              <a:buNone/>
            </a:pPr>
            <a:r>
              <a:rPr lang="es-CO" sz="2400" b="1" u="sng" dirty="0" smtClean="0"/>
              <a:t>Respuesta</a:t>
            </a:r>
            <a:r>
              <a:rPr lang="es-CO" sz="2400" dirty="0" smtClean="0"/>
              <a:t>: Tota clase de vegetación, surgió de la tierra sin haber una semilla inicial, ¿Cómo surgió? ¡Simplemente por la Palabra de Dios! </a:t>
            </a:r>
          </a:p>
          <a:p>
            <a:pPr marL="0" indent="0">
              <a:buNone/>
            </a:pPr>
            <a:r>
              <a:rPr lang="es-CO" sz="2400" dirty="0" smtClean="0"/>
              <a:t>Por tanto: Dios no se copió o plagio de nadie para dar inicio a lo que sería la fuente de alimentación para todos los seres irracionales y racionales, el ser humano. </a:t>
            </a:r>
            <a:endParaRPr lang="es-CO" sz="2400" dirty="0"/>
          </a:p>
          <a:p>
            <a:endParaRPr lang="es-CO" sz="2400" dirty="0"/>
          </a:p>
        </p:txBody>
      </p:sp>
    </p:spTree>
    <p:extLst>
      <p:ext uri="{BB962C8B-B14F-4D97-AF65-F5344CB8AC3E}">
        <p14:creationId xmlns:p14="http://schemas.microsoft.com/office/powerpoint/2010/main" val="3278140621"/>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lnSpcReduction="10000"/>
          </a:bodyPr>
          <a:lstStyle/>
          <a:p>
            <a:pPr marL="0" indent="0">
              <a:buNone/>
            </a:pPr>
            <a:r>
              <a:rPr lang="es-CO" sz="2400" dirty="0" smtClean="0">
                <a:solidFill>
                  <a:srgbClr val="FF0000"/>
                </a:solidFill>
              </a:rPr>
              <a:t>Versos 20-22</a:t>
            </a:r>
            <a:r>
              <a:rPr lang="es-CO" sz="2400" dirty="0" smtClean="0"/>
              <a:t>. </a:t>
            </a:r>
            <a:r>
              <a:rPr lang="es-CO" sz="2400" dirty="0"/>
              <a:t>Dijo Dios: "Bullan las aguas en un hervidero de seres vivientes, y vuelen aves sobre la tierra bajo la bóveda celeste". </a:t>
            </a:r>
            <a:r>
              <a:rPr lang="es-CO" sz="2400" dirty="0" smtClean="0"/>
              <a:t> </a:t>
            </a:r>
            <a:r>
              <a:rPr lang="es-CO" sz="2400" dirty="0"/>
              <a:t>21 Y creó Dios los grandes cetáceos y todos los seres vivos que serpentean y bullen en las aguas, según su especie, y todas las aves aladas según su especie. Y vio Dios que estaba bien</a:t>
            </a:r>
            <a:r>
              <a:rPr lang="es-CO" sz="2400" dirty="0" smtClean="0"/>
              <a:t>. </a:t>
            </a:r>
            <a:r>
              <a:rPr lang="es-CO" sz="2400" dirty="0"/>
              <a:t>22 Y Dios los bendijo diciendo: </a:t>
            </a:r>
            <a:r>
              <a:rPr lang="es-CO" sz="2400" dirty="0" smtClean="0"/>
              <a:t>«</a:t>
            </a:r>
            <a:r>
              <a:rPr lang="es-CO" sz="2400" u="sng" dirty="0" smtClean="0"/>
              <a:t>Sed </a:t>
            </a:r>
            <a:r>
              <a:rPr lang="es-CO" sz="2400" u="sng" dirty="0"/>
              <a:t>fecundos y multiplicaos; llenad las aguas del mar, y que se multipliquen las aves sobre la </a:t>
            </a:r>
            <a:r>
              <a:rPr lang="es-CO" sz="2400" u="sng" dirty="0" smtClean="0"/>
              <a:t>tierra</a:t>
            </a:r>
            <a:r>
              <a:rPr lang="es-CO" sz="2400" dirty="0"/>
              <a:t>». Y transcurrió la tarde y la mañana: el día quinto</a:t>
            </a:r>
            <a:endParaRPr lang="es-CO" sz="2400" dirty="0" smtClean="0"/>
          </a:p>
          <a:p>
            <a:pPr marL="0" indent="0">
              <a:buNone/>
            </a:pPr>
            <a:endParaRPr lang="es-CO" sz="2400" u="sng" dirty="0" smtClean="0"/>
          </a:p>
          <a:p>
            <a:pPr marL="0" indent="0">
              <a:buNone/>
            </a:pPr>
            <a:r>
              <a:rPr lang="es-CO" sz="2400" b="1" u="sng" dirty="0" smtClean="0"/>
              <a:t>Pregunto: </a:t>
            </a:r>
            <a:r>
              <a:rPr lang="es-CO" sz="2400" dirty="0" smtClean="0"/>
              <a:t>Esto como en los casos anteriores: ¿De donde se copio Dios para que surgieran las diferentes clases de peses, y diferentes clases de aves que circundan por los aires?</a:t>
            </a:r>
          </a:p>
          <a:p>
            <a:pPr marL="0" indent="0">
              <a:buNone/>
            </a:pPr>
            <a:r>
              <a:rPr lang="es-CO" sz="2400" b="1" u="sng" dirty="0" smtClean="0"/>
              <a:t>Respuesta</a:t>
            </a:r>
            <a:r>
              <a:rPr lang="es-CO" sz="2400" dirty="0" smtClean="0"/>
              <a:t>: Surgieron de las aguas por la Palabra de Dios, sin valerse de una copia original. Lo cual nos habla del </a:t>
            </a:r>
            <a:r>
              <a:rPr lang="es-CO" sz="2400" dirty="0" smtClean="0"/>
              <a:t>OMNIPOTENTE y OMNISAPIENTE </a:t>
            </a:r>
            <a:r>
              <a:rPr lang="es-CO" sz="2400" dirty="0" smtClean="0"/>
              <a:t>poder de Dios para crear según su voluntad.</a:t>
            </a:r>
            <a:endParaRPr lang="es-CO" sz="2400" dirty="0"/>
          </a:p>
        </p:txBody>
      </p:sp>
    </p:spTree>
    <p:extLst>
      <p:ext uri="{BB962C8B-B14F-4D97-AF65-F5344CB8AC3E}">
        <p14:creationId xmlns:p14="http://schemas.microsoft.com/office/powerpoint/2010/main" val="7846418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endParaRPr lang="es-CO" sz="2400" b="1" dirty="0" smtClean="0">
              <a:solidFill>
                <a:srgbClr val="FF0000"/>
              </a:solidFill>
            </a:endParaRPr>
          </a:p>
          <a:p>
            <a:pPr marL="0" indent="0">
              <a:buNone/>
            </a:pPr>
            <a:r>
              <a:rPr lang="es-CO" sz="2400" b="1" dirty="0" smtClean="0">
                <a:solidFill>
                  <a:srgbClr val="FF0000"/>
                </a:solidFill>
              </a:rPr>
              <a:t>Versos </a:t>
            </a:r>
            <a:r>
              <a:rPr lang="es-CO" sz="2400" b="1" dirty="0">
                <a:solidFill>
                  <a:srgbClr val="FF0000"/>
                </a:solidFill>
              </a:rPr>
              <a:t>24-25. </a:t>
            </a:r>
            <a:r>
              <a:rPr lang="es-CO" sz="2400" dirty="0"/>
              <a:t>Dijo Dios: "Produzca la tierra seres vivientes según su especie: ganados, reptiles y animales salvajes según su especie". Y así fue</a:t>
            </a:r>
            <a:r>
              <a:rPr lang="es-CO" sz="2400" dirty="0" smtClean="0"/>
              <a:t>. </a:t>
            </a:r>
            <a:r>
              <a:rPr lang="es-CO" sz="2400" dirty="0"/>
              <a:t>25 Hizo Dios los animales salvajes según su especie, los ganados, según su especie, y todos los reptiles de la tierra según su especie. Y vio Dios que estaba bien</a:t>
            </a:r>
            <a:r>
              <a:rPr lang="es-CO" sz="2400" dirty="0" smtClean="0"/>
              <a:t>.</a:t>
            </a:r>
          </a:p>
          <a:p>
            <a:pPr marL="0" indent="0">
              <a:buNone/>
            </a:pPr>
            <a:endParaRPr lang="es-CO" sz="2400" dirty="0"/>
          </a:p>
          <a:p>
            <a:pPr marL="0" indent="0">
              <a:buNone/>
            </a:pPr>
            <a:r>
              <a:rPr lang="es-CO" sz="2400" b="1" u="sng" dirty="0" smtClean="0"/>
              <a:t>Pregunto:</a:t>
            </a:r>
            <a:r>
              <a:rPr lang="es-CO" sz="2400" dirty="0" smtClean="0"/>
              <a:t> ¿De donde se copio Dios para crear todos los animales terrestres? </a:t>
            </a:r>
          </a:p>
          <a:p>
            <a:pPr marL="0" indent="0">
              <a:buNone/>
            </a:pPr>
            <a:r>
              <a:rPr lang="es-CO" sz="2400" b="1" u="sng" dirty="0" smtClean="0"/>
              <a:t>Respuesta</a:t>
            </a:r>
            <a:r>
              <a:rPr lang="es-CO" sz="2400" dirty="0" smtClean="0"/>
              <a:t>: La Escritura nos dice que simplemente Dios le ordena a la tierra que produzca, e inmediatamente obedece, y surgen de ella todos los animales, nuestros amigos. No necesitamos de ser sabios para entender todo esto, simplemente lo que necesitamos es tener fe, y creer en </a:t>
            </a:r>
            <a:r>
              <a:rPr lang="es-CO" sz="2400" dirty="0" smtClean="0"/>
              <a:t>las Sagrada </a:t>
            </a:r>
            <a:r>
              <a:rPr lang="es-CO" sz="2400" dirty="0" smtClean="0"/>
              <a:t>Escritura.  </a:t>
            </a:r>
            <a:endParaRPr lang="es-CO" sz="2400" dirty="0"/>
          </a:p>
        </p:txBody>
      </p:sp>
    </p:spTree>
    <p:extLst>
      <p:ext uri="{BB962C8B-B14F-4D97-AF65-F5344CB8AC3E}">
        <p14:creationId xmlns:p14="http://schemas.microsoft.com/office/powerpoint/2010/main" val="296334687"/>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554960" cy="3024336"/>
          </a:xfrm>
        </p:spPr>
        <p:txBody>
          <a:bodyPr>
            <a:normAutofit fontScale="92500" lnSpcReduction="20000"/>
          </a:bodyPr>
          <a:lstStyle/>
          <a:p>
            <a:pPr marL="0" indent="0">
              <a:buNone/>
            </a:pPr>
            <a:r>
              <a:rPr lang="es-CO" sz="2400" b="1" dirty="0" smtClean="0">
                <a:solidFill>
                  <a:srgbClr val="FF0000"/>
                </a:solidFill>
              </a:rPr>
              <a:t>Versos </a:t>
            </a:r>
            <a:r>
              <a:rPr lang="es-CO" sz="2400" b="1" dirty="0">
                <a:solidFill>
                  <a:srgbClr val="FF0000"/>
                </a:solidFill>
              </a:rPr>
              <a:t>26-27. </a:t>
            </a:r>
            <a:r>
              <a:rPr lang="es-CO" sz="2400" dirty="0"/>
              <a:t>Dijo Dios: "Hagamos al hombre a nuestra imagen, semejante a nosotros, y domine sobre los peces del mar, sobre las aves del cielo, sobre los ganados de la tierra y sobre todos los reptiles terrestres". </a:t>
            </a:r>
            <a:r>
              <a:rPr lang="es-CO" sz="2400" dirty="0" smtClean="0"/>
              <a:t>27 </a:t>
            </a:r>
            <a:r>
              <a:rPr lang="es-CO" sz="2400" dirty="0"/>
              <a:t>Y creó Dios al hombre a imagen suya: a imagen de Dios lo creó; varón y hembra los creó</a:t>
            </a:r>
            <a:r>
              <a:rPr lang="es-CO" sz="2400" dirty="0" smtClean="0"/>
              <a:t>. </a:t>
            </a:r>
            <a:r>
              <a:rPr lang="es-CO" sz="2400" b="1" dirty="0" smtClean="0">
                <a:solidFill>
                  <a:srgbClr val="FF0000"/>
                </a:solidFill>
              </a:rPr>
              <a:t>Ge.2:7.</a:t>
            </a:r>
            <a:r>
              <a:rPr lang="es-CO" sz="2400" dirty="0"/>
              <a:t> </a:t>
            </a:r>
            <a:r>
              <a:rPr lang="es-CO" sz="2400" b="1" u="sng" dirty="0"/>
              <a:t>Formó</a:t>
            </a:r>
            <a:r>
              <a:rPr lang="es-CO" sz="2400" dirty="0"/>
              <a:t> pues Jehová Dios al hombre del polvo de la tierra, y </a:t>
            </a:r>
            <a:r>
              <a:rPr lang="es-CO" sz="2400" b="1" u="sng" dirty="0"/>
              <a:t>sopló en su nariz soplo de vida</a:t>
            </a:r>
            <a:r>
              <a:rPr lang="es-CO" sz="2400" dirty="0"/>
              <a:t>: y </a:t>
            </a:r>
            <a:r>
              <a:rPr lang="es-CO" sz="2400" dirty="0" smtClean="0"/>
              <a:t>fue </a:t>
            </a:r>
            <a:r>
              <a:rPr lang="es-CO" sz="2400" dirty="0"/>
              <a:t>el hombre en ánima viviente</a:t>
            </a:r>
            <a:r>
              <a:rPr lang="es-CO" sz="2400" dirty="0" smtClean="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60648"/>
            <a:ext cx="2919958"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3528" y="3425543"/>
            <a:ext cx="8424936" cy="3046988"/>
          </a:xfrm>
          <a:prstGeom prst="rect">
            <a:avLst/>
          </a:prstGeom>
        </p:spPr>
        <p:txBody>
          <a:bodyPr wrap="square">
            <a:spAutoFit/>
          </a:bodyPr>
          <a:lstStyle/>
          <a:p>
            <a:r>
              <a:rPr lang="es-CO" sz="2400" b="1" u="sng" dirty="0"/>
              <a:t>Pregunto</a:t>
            </a:r>
            <a:r>
              <a:rPr lang="es-CO" sz="2400" dirty="0"/>
              <a:t>: A diferencia de la creación de la tierra, las aguas, las plantas, los peces, aves, y animales de la tierra que surgieron por la palabra de Dios, ¿Cómo fue el proceso para crear al hombre? </a:t>
            </a:r>
          </a:p>
          <a:p>
            <a:endParaRPr lang="es-CO" sz="2400" dirty="0"/>
          </a:p>
          <a:p>
            <a:r>
              <a:rPr lang="es-CO" sz="2400" b="1" u="sng" dirty="0"/>
              <a:t>Respuesta</a:t>
            </a:r>
            <a:r>
              <a:rPr lang="es-CO" sz="2400" dirty="0"/>
              <a:t>: Lo «formó» Dios mismo del polvo de la tierra, de modo que todos los minerales que contiene la tierra, los tiene el hombre, que son: níquel, hierro, silicio, oxígeno, aluminio,  calcio, sodio, potasio, magnesio y agua, más el soplo de vida.</a:t>
            </a:r>
          </a:p>
        </p:txBody>
      </p:sp>
    </p:spTree>
    <p:extLst>
      <p:ext uri="{BB962C8B-B14F-4D97-AF65-F5344CB8AC3E}">
        <p14:creationId xmlns:p14="http://schemas.microsoft.com/office/powerpoint/2010/main" val="10617535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Autofit/>
          </a:bodyPr>
          <a:lstStyle/>
          <a:p>
            <a:r>
              <a:rPr lang="es-CO" sz="3200" b="1" dirty="0" smtClean="0">
                <a:latin typeface="Agency FB" pitchFamily="34" charset="0"/>
              </a:rPr>
              <a:t>Pero, además de crear las cosas materiales, y al hombre, </a:t>
            </a:r>
            <a:br>
              <a:rPr lang="es-CO" sz="3200" b="1" dirty="0" smtClean="0">
                <a:latin typeface="Agency FB" pitchFamily="34" charset="0"/>
              </a:rPr>
            </a:br>
            <a:r>
              <a:rPr lang="es-CO" sz="3200" b="1" dirty="0" smtClean="0">
                <a:latin typeface="Agency FB" pitchFamily="34" charset="0"/>
              </a:rPr>
              <a:t>Dios se revela a si mismo a través de su Palabra</a:t>
            </a:r>
            <a:endParaRPr lang="es-CO" sz="3200" b="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a:bodyPr>
          <a:lstStyle/>
          <a:p>
            <a:pPr marL="457200" indent="-457200">
              <a:buAutoNum type="arabicPeriod"/>
            </a:pPr>
            <a:r>
              <a:rPr lang="es-CO" sz="2400" dirty="0" smtClean="0"/>
              <a:t>Dios nos revela su Voluntad a través de sus Diez Mandamientos, lo único que Dios escribió personalmente en la Biblia. Lea </a:t>
            </a:r>
            <a:r>
              <a:rPr lang="es-CO" sz="2400" b="1" dirty="0" smtClean="0">
                <a:solidFill>
                  <a:srgbClr val="FF0000"/>
                </a:solidFill>
              </a:rPr>
              <a:t>(Exo.31:18; Deut.9:1-5).</a:t>
            </a:r>
          </a:p>
          <a:p>
            <a:pPr marL="457200" indent="-457200">
              <a:buAutoNum type="arabicPeriod"/>
            </a:pPr>
            <a:r>
              <a:rPr lang="es-CO" sz="2400" dirty="0" smtClean="0"/>
              <a:t>Todo lo demás de las Escrituras, es una explicación de lo que Él nos dice en los Diez Mandamientos, para ello Dios utilizó varios «amanuenses», (secretarios). Los cuales escribían todo lo que Dios les dictaba, o inspiraba. Lea </a:t>
            </a:r>
            <a:r>
              <a:rPr lang="es-CO" sz="2400" b="1" dirty="0" smtClean="0">
                <a:solidFill>
                  <a:srgbClr val="FF0000"/>
                </a:solidFill>
              </a:rPr>
              <a:t>(2Tim.3:16,17)</a:t>
            </a:r>
            <a:r>
              <a:rPr lang="es-CO" sz="2400" dirty="0" smtClean="0"/>
              <a:t>. Para verificar esto lea estos cuatro pasajes: </a:t>
            </a:r>
            <a:r>
              <a:rPr lang="es-CO" sz="2400" dirty="0" smtClean="0">
                <a:solidFill>
                  <a:srgbClr val="FF0000"/>
                </a:solidFill>
              </a:rPr>
              <a:t>(Deut.31:24-26; Dan.12:4; Apoc.1:19; 22:18,19)</a:t>
            </a:r>
            <a:r>
              <a:rPr lang="es-CO" sz="2400" dirty="0" smtClean="0"/>
              <a:t>.</a:t>
            </a:r>
          </a:p>
          <a:p>
            <a:pPr marL="0" indent="0">
              <a:buNone/>
            </a:pPr>
            <a:r>
              <a:rPr lang="es-CO" sz="2400" dirty="0" smtClean="0"/>
              <a:t>Todos estos Libros forman la Santa Biblia, y la peculiaridad de este Libro, es que Dios no le coloca «DERECHO DE AUTOR», en ninguna de sus formas.</a:t>
            </a:r>
            <a:endParaRPr lang="es-CO" sz="2400" dirty="0"/>
          </a:p>
        </p:txBody>
      </p:sp>
    </p:spTree>
    <p:extLst>
      <p:ext uri="{BB962C8B-B14F-4D97-AF65-F5344CB8AC3E}">
        <p14:creationId xmlns:p14="http://schemas.microsoft.com/office/powerpoint/2010/main" val="3521991218"/>
      </p:ext>
    </p:extLst>
  </p:cSld>
  <p:clrMapOvr>
    <a:masterClrMapping/>
  </p:clrMapOvr>
  <p:transition spd="slow">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lnSpcReduction="10000"/>
          </a:bodyPr>
          <a:lstStyle/>
          <a:p>
            <a:pPr marL="0" indent="0">
              <a:buNone/>
            </a:pPr>
            <a:r>
              <a:rPr lang="es-CO" sz="2400" dirty="0" smtClean="0"/>
              <a:t>Como hemos visto, Dios es el único que para crear o hacer las cosas no se «PLAGIO» de nadie, porque Él es «OMNISAPIENTE».</a:t>
            </a:r>
          </a:p>
          <a:p>
            <a:pPr marL="0" indent="0">
              <a:buNone/>
            </a:pPr>
            <a:endParaRPr lang="es-CO" sz="2400" dirty="0" smtClean="0"/>
          </a:p>
          <a:p>
            <a:pPr marL="0" indent="0">
              <a:buNone/>
            </a:pPr>
            <a:r>
              <a:rPr lang="es-CO" sz="2400" dirty="0" smtClean="0"/>
              <a:t>La pregunta es: </a:t>
            </a:r>
            <a:r>
              <a:rPr lang="es-CO" sz="2400" b="1" u="sng" dirty="0" smtClean="0"/>
              <a:t>¿Qué es lo que hacemos los seres humanos?</a:t>
            </a:r>
          </a:p>
          <a:p>
            <a:pPr marL="457200" indent="-457200">
              <a:buAutoNum type="arabicPeriod"/>
            </a:pPr>
            <a:r>
              <a:rPr lang="es-CO" sz="2400" dirty="0" smtClean="0"/>
              <a:t>Para inventar cosas, el hombre irremisiblemente toma de lo que Dios creó, y así desarrolla lo que quiere hacer. </a:t>
            </a:r>
          </a:p>
          <a:p>
            <a:pPr marL="457200" indent="-457200">
              <a:buAutoNum type="arabicPeriod"/>
            </a:pPr>
            <a:r>
              <a:rPr lang="es-CO" sz="2400" dirty="0" smtClean="0"/>
              <a:t>De la misma forma, todo predicador de la Palabra de Dios, sin excepción, toma de lo que Dios dijo, y en general de todo lo que la Biblia dice para desarrollar sus temas. Esto es Plagiar, o sea, copiar y pegar.</a:t>
            </a:r>
          </a:p>
          <a:p>
            <a:pPr marL="457200" indent="-457200">
              <a:buAutoNum type="arabicPeriod"/>
            </a:pPr>
            <a:endParaRPr lang="es-CO" sz="2400" dirty="0"/>
          </a:p>
          <a:p>
            <a:pPr marL="457200" indent="-457200">
              <a:buAutoNum type="arabicPeriod"/>
            </a:pPr>
            <a:r>
              <a:rPr lang="es-CO" sz="2400" dirty="0" smtClean="0"/>
              <a:t>Y es así como yo desarrollo mis temas, los extraigo de la Biblia, el Espíritu de Profecía, pensamientos de otros predicadores, más lo que he aprendido a través de mi experiencia. Alabado sea Dios por su sabiduría. </a:t>
            </a:r>
            <a:endParaRPr lang="es-CO" sz="2400" dirty="0"/>
          </a:p>
        </p:txBody>
      </p:sp>
    </p:spTree>
    <p:extLst>
      <p:ext uri="{BB962C8B-B14F-4D97-AF65-F5344CB8AC3E}">
        <p14:creationId xmlns:p14="http://schemas.microsoft.com/office/powerpoint/2010/main" val="3113224427"/>
      </p:ext>
    </p:extLst>
  </p:cSld>
  <p:clrMapOvr>
    <a:masterClrMapping/>
  </p:clrMapOvr>
  <p:transition spd="slow">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a:bodyPr>
          <a:lstStyle/>
          <a:p>
            <a:r>
              <a:rPr lang="es-CO" sz="2800" dirty="0" smtClean="0">
                <a:latin typeface="Algerian" pitchFamily="82" charset="0"/>
              </a:rPr>
              <a:t>A Dios le agrada que plagiemos su palabra</a:t>
            </a:r>
            <a:endParaRPr lang="es-CO" sz="4800" dirty="0">
              <a:latin typeface="Algerian" pitchFamily="82" charset="0"/>
            </a:endParaRPr>
          </a:p>
        </p:txBody>
      </p:sp>
      <p:sp>
        <p:nvSpPr>
          <p:cNvPr id="3" name="2 Marcador de contenido"/>
          <p:cNvSpPr>
            <a:spLocks noGrp="1"/>
          </p:cNvSpPr>
          <p:nvPr>
            <p:ph idx="1"/>
          </p:nvPr>
        </p:nvSpPr>
        <p:spPr>
          <a:xfrm>
            <a:off x="457200" y="1600200"/>
            <a:ext cx="8229600" cy="5141168"/>
          </a:xfrm>
        </p:spPr>
        <p:txBody>
          <a:bodyPr>
            <a:normAutofit fontScale="85000" lnSpcReduction="20000"/>
          </a:bodyPr>
          <a:lstStyle/>
          <a:p>
            <a:pPr marL="0" indent="0">
              <a:buNone/>
            </a:pPr>
            <a:r>
              <a:rPr lang="es-CO" sz="2400" dirty="0" smtClean="0"/>
              <a:t>Y no solamente le </a:t>
            </a:r>
            <a:r>
              <a:rPr lang="es-CO" sz="2400" b="1" u="sng" dirty="0" smtClean="0"/>
              <a:t>agrada</a:t>
            </a:r>
            <a:r>
              <a:rPr lang="es-CO" sz="2400" dirty="0" smtClean="0"/>
              <a:t>, sino que nos </a:t>
            </a:r>
            <a:r>
              <a:rPr lang="es-CO" sz="2400" b="1" u="sng" dirty="0" smtClean="0"/>
              <a:t>ordena</a:t>
            </a:r>
            <a:r>
              <a:rPr lang="es-CO" sz="2400" dirty="0"/>
              <a:t>: </a:t>
            </a:r>
            <a:r>
              <a:rPr lang="es-CO" sz="2400" dirty="0" smtClean="0"/>
              <a:t>«…</a:t>
            </a:r>
            <a:r>
              <a:rPr lang="es-CO" sz="2400" dirty="0" smtClean="0">
                <a:latin typeface="Agency FB" pitchFamily="34" charset="0"/>
              </a:rPr>
              <a:t>id</a:t>
            </a:r>
            <a:r>
              <a:rPr lang="es-CO" sz="2400" dirty="0">
                <a:latin typeface="Agency FB" pitchFamily="34" charset="0"/>
              </a:rPr>
              <a:t>, y enseñad a todas las naciones, bautizándolos en el nombre del Padre, y del Hijo, y del Espíritu Santo; </a:t>
            </a:r>
            <a:r>
              <a:rPr lang="es-CO" sz="2400" dirty="0" smtClean="0">
                <a:latin typeface="Agency FB" pitchFamily="34" charset="0"/>
              </a:rPr>
              <a:t>20 </a:t>
            </a:r>
            <a:r>
              <a:rPr lang="es-CO" sz="2400" dirty="0">
                <a:latin typeface="Agency FB" pitchFamily="34" charset="0"/>
              </a:rPr>
              <a:t>enseñándoles que guarden todas las cosas que os he mandado; y he aquí, yo estoy con vosotros todos los días, hasta el fin del siglo. </a:t>
            </a:r>
            <a:r>
              <a:rPr lang="es-CO" sz="2400" dirty="0" smtClean="0">
                <a:latin typeface="Agency FB" pitchFamily="34" charset="0"/>
              </a:rPr>
              <a:t>Amén</a:t>
            </a:r>
            <a:r>
              <a:rPr lang="es-CO" sz="2400" dirty="0" smtClean="0"/>
              <a:t>». </a:t>
            </a:r>
            <a:r>
              <a:rPr lang="es-CO" sz="2400" dirty="0" smtClean="0">
                <a:solidFill>
                  <a:srgbClr val="FF0000"/>
                </a:solidFill>
              </a:rPr>
              <a:t>(Mat.28:19,20). </a:t>
            </a:r>
          </a:p>
          <a:p>
            <a:pPr marL="0" indent="0">
              <a:buNone/>
            </a:pPr>
            <a:endParaRPr lang="es-CO" sz="2400" dirty="0">
              <a:solidFill>
                <a:srgbClr val="FF0000"/>
              </a:solidFill>
            </a:endParaRPr>
          </a:p>
          <a:p>
            <a:pPr marL="0" indent="0">
              <a:buNone/>
            </a:pPr>
            <a:r>
              <a:rPr lang="es-CO" sz="2400" u="sng" dirty="0" smtClean="0"/>
              <a:t>Dios promete aquí estar con los </a:t>
            </a:r>
            <a:r>
              <a:rPr lang="es-CO" sz="2400" b="1" u="sng" dirty="0" smtClean="0"/>
              <a:t>PLAGIADORES</a:t>
            </a:r>
            <a:r>
              <a:rPr lang="es-CO" sz="2400" u="sng" dirty="0" smtClean="0"/>
              <a:t> de su Palabra «</a:t>
            </a:r>
            <a:r>
              <a:rPr lang="es-CO" sz="2400" u="sng" dirty="0" smtClean="0">
                <a:latin typeface="Agency FB" pitchFamily="34" charset="0"/>
              </a:rPr>
              <a:t>todos los días, hasta el fin de mundo</a:t>
            </a:r>
            <a:r>
              <a:rPr lang="es-CO" sz="2400" u="sng" dirty="0" smtClean="0"/>
              <a:t>», con una condición, que no le cambien, absolutamente nada a su Palabra</a:t>
            </a:r>
            <a:r>
              <a:rPr lang="es-CO" sz="2400" dirty="0" smtClean="0"/>
              <a:t>, como Él dijo: </a:t>
            </a:r>
            <a:r>
              <a:rPr lang="es-CO" sz="2400" b="1" dirty="0" smtClean="0">
                <a:solidFill>
                  <a:srgbClr val="FF0000"/>
                </a:solidFill>
              </a:rPr>
              <a:t> (Mat.5:17-19)</a:t>
            </a:r>
            <a:r>
              <a:rPr lang="es-CO" sz="2400" dirty="0" smtClean="0"/>
              <a:t>. «</a:t>
            </a:r>
            <a:r>
              <a:rPr lang="es-CO" sz="2400" dirty="0" smtClean="0">
                <a:latin typeface="Agency FB" pitchFamily="34" charset="0"/>
              </a:rPr>
              <a:t>No </a:t>
            </a:r>
            <a:r>
              <a:rPr lang="es-CO" sz="2400" dirty="0">
                <a:latin typeface="Agency FB" pitchFamily="34" charset="0"/>
              </a:rPr>
              <a:t>penséis que he venido a abolir la Ley o los Profetas</a:t>
            </a:r>
            <a:r>
              <a:rPr lang="es-CO" sz="2400" dirty="0" smtClean="0">
                <a:latin typeface="Agency FB" pitchFamily="34" charset="0"/>
              </a:rPr>
              <a:t>; </a:t>
            </a:r>
            <a:r>
              <a:rPr lang="es-CO" sz="2400" dirty="0">
                <a:latin typeface="Agency FB" pitchFamily="34" charset="0"/>
              </a:rPr>
              <a:t>no he venido a abolir, sino a cumplir</a:t>
            </a:r>
            <a:r>
              <a:rPr lang="es-CO" sz="2400" dirty="0" smtClean="0">
                <a:latin typeface="Agency FB" pitchFamily="34" charset="0"/>
              </a:rPr>
              <a:t>, 18 </a:t>
            </a:r>
            <a:r>
              <a:rPr lang="es-CO" sz="2400" dirty="0">
                <a:latin typeface="Agency FB" pitchFamily="34" charset="0"/>
              </a:rPr>
              <a:t>porque de cierto os digo que antes que pasen el cielo y la tierra, ni una jota ni una </a:t>
            </a:r>
            <a:r>
              <a:rPr lang="es-CO" sz="2400" dirty="0" smtClean="0">
                <a:latin typeface="Agency FB" pitchFamily="34" charset="0"/>
              </a:rPr>
              <a:t>tilde </a:t>
            </a:r>
            <a:r>
              <a:rPr lang="es-CO" sz="2400" dirty="0">
                <a:latin typeface="Agency FB" pitchFamily="34" charset="0"/>
              </a:rPr>
              <a:t>pasará de la Ley, hasta que todo se haya cumplido. </a:t>
            </a:r>
            <a:r>
              <a:rPr lang="es-CO" sz="2400" dirty="0" smtClean="0">
                <a:latin typeface="Agency FB" pitchFamily="34" charset="0"/>
              </a:rPr>
              <a:t>19 </a:t>
            </a:r>
            <a:r>
              <a:rPr lang="es-CO" sz="2400" dirty="0">
                <a:latin typeface="Agency FB" pitchFamily="34" charset="0"/>
              </a:rPr>
              <a:t>De manera que cualquiera que </a:t>
            </a:r>
            <a:r>
              <a:rPr lang="es-CO" sz="2400" dirty="0" smtClean="0">
                <a:latin typeface="Agency FB" pitchFamily="34" charset="0"/>
              </a:rPr>
              <a:t>quebrante </a:t>
            </a:r>
            <a:r>
              <a:rPr lang="es-CO" sz="2400" dirty="0">
                <a:latin typeface="Agency FB" pitchFamily="34" charset="0"/>
              </a:rPr>
              <a:t>uno de estos mandamientos muy pequeños y así enseñe a los hombres, muy pequeño será llamado en el reino de los cielos; pero cualquiera que los cumpla y los enseñe, este será llamado grande en el reino de los </a:t>
            </a:r>
            <a:r>
              <a:rPr lang="es-CO" sz="2400" dirty="0" smtClean="0">
                <a:latin typeface="Agency FB" pitchFamily="34" charset="0"/>
              </a:rPr>
              <a:t>cielos</a:t>
            </a:r>
            <a:r>
              <a:rPr lang="es-CO" sz="2400" dirty="0" smtClean="0"/>
              <a:t>».</a:t>
            </a:r>
          </a:p>
          <a:p>
            <a:pPr marL="0" indent="0">
              <a:buNone/>
            </a:pPr>
            <a:endParaRPr lang="es-CO" sz="2400" dirty="0" smtClean="0"/>
          </a:p>
          <a:p>
            <a:pPr marL="0" indent="0">
              <a:buNone/>
            </a:pPr>
            <a:r>
              <a:rPr lang="es-CO" sz="2400" dirty="0" smtClean="0"/>
              <a:t>Un mandamiento que a los plagiadores les ha parecido de menor importancia y lo han cambiado, es el sábado, y en su lugar establecieron el domingo aplicándole las bendiciones que Dios estableció para su día santo. De los cuales dice que no entrarán al reino de los cielos. Vea el tema 6: «se profetizan cambios en su santa ley».</a:t>
            </a:r>
            <a:endParaRPr lang="es-CO" sz="2400" dirty="0">
              <a:solidFill>
                <a:srgbClr val="FF0000"/>
              </a:solidFill>
            </a:endParaRPr>
          </a:p>
        </p:txBody>
      </p:sp>
    </p:spTree>
    <p:extLst>
      <p:ext uri="{BB962C8B-B14F-4D97-AF65-F5344CB8AC3E}">
        <p14:creationId xmlns:p14="http://schemas.microsoft.com/office/powerpoint/2010/main" val="3881316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20000"/>
          </a:bodyPr>
          <a:lstStyle/>
          <a:p>
            <a:pPr marL="0" indent="0">
              <a:buNone/>
            </a:pPr>
            <a:endParaRPr lang="es-CO" sz="2400" dirty="0" smtClean="0"/>
          </a:p>
          <a:p>
            <a:pPr marL="0" indent="0">
              <a:buNone/>
            </a:pPr>
            <a:r>
              <a:rPr lang="es-CO" sz="2400" dirty="0" smtClean="0"/>
              <a:t>Dios mismo había ordenado a través de Moisés en </a:t>
            </a:r>
            <a:r>
              <a:rPr lang="es-CO" sz="2400" dirty="0" smtClean="0">
                <a:solidFill>
                  <a:srgbClr val="FF0000"/>
                </a:solidFill>
              </a:rPr>
              <a:t>(Deut.4:2): </a:t>
            </a:r>
            <a:r>
              <a:rPr lang="es-CO" sz="2400" dirty="0" smtClean="0">
                <a:latin typeface="Agency FB" pitchFamily="34" charset="0"/>
              </a:rPr>
              <a:t>«No </a:t>
            </a:r>
            <a:r>
              <a:rPr lang="es-CO" sz="2400" dirty="0">
                <a:latin typeface="Agency FB" pitchFamily="34" charset="0"/>
              </a:rPr>
              <a:t>añadiréis a la palabra que yo os </a:t>
            </a:r>
            <a:r>
              <a:rPr lang="es-CO" sz="2400" dirty="0" smtClean="0">
                <a:latin typeface="Agency FB" pitchFamily="34" charset="0"/>
              </a:rPr>
              <a:t>mando </a:t>
            </a:r>
            <a:r>
              <a:rPr lang="es-CO" sz="2400" dirty="0">
                <a:latin typeface="Agency FB" pitchFamily="34" charset="0"/>
              </a:rPr>
              <a:t>ni disminuiréis de ella, para que guardéis los mandamientos de Jehová, vuestro Dios, que yo os </a:t>
            </a:r>
            <a:r>
              <a:rPr lang="es-CO" sz="2400" dirty="0" smtClean="0">
                <a:latin typeface="Agency FB" pitchFamily="34" charset="0"/>
              </a:rPr>
              <a:t>ordeno».</a:t>
            </a:r>
          </a:p>
          <a:p>
            <a:pPr marL="0" indent="0">
              <a:buNone/>
            </a:pPr>
            <a:r>
              <a:rPr lang="es-CO" sz="2400" dirty="0">
                <a:latin typeface="Agency FB" pitchFamily="34" charset="0"/>
              </a:rPr>
              <a:t> </a:t>
            </a:r>
            <a:endParaRPr lang="es-CO" sz="2400" dirty="0" smtClean="0">
              <a:latin typeface="Agency FB" pitchFamily="34" charset="0"/>
            </a:endParaRPr>
          </a:p>
          <a:p>
            <a:pPr marL="0" indent="0">
              <a:buNone/>
            </a:pPr>
            <a:r>
              <a:rPr lang="es-CO" sz="2400" dirty="0" smtClean="0"/>
              <a:t>Y al finalizar la Biblia, en </a:t>
            </a:r>
            <a:r>
              <a:rPr lang="es-CO" sz="2400" dirty="0" smtClean="0">
                <a:solidFill>
                  <a:srgbClr val="FF0000"/>
                </a:solidFill>
              </a:rPr>
              <a:t>(Apoc.22:18,19), </a:t>
            </a:r>
            <a:r>
              <a:rPr lang="es-CO" sz="2400" dirty="0" smtClean="0"/>
              <a:t>El mismo Dios, que es el «ORIGINADOR DE TODO» dice</a:t>
            </a:r>
            <a:r>
              <a:rPr lang="es-CO" sz="2400" dirty="0"/>
              <a:t>:  </a:t>
            </a:r>
            <a:r>
              <a:rPr lang="es-CO" sz="2400" dirty="0" smtClean="0"/>
              <a:t>«</a:t>
            </a:r>
            <a:r>
              <a:rPr lang="es-CO" sz="2400" dirty="0" smtClean="0">
                <a:latin typeface="Agency FB" pitchFamily="34" charset="0"/>
              </a:rPr>
              <a:t>Yo </a:t>
            </a:r>
            <a:r>
              <a:rPr lang="es-CO" sz="2400" dirty="0">
                <a:latin typeface="Agency FB" pitchFamily="34" charset="0"/>
              </a:rPr>
              <a:t>advierto a todo aquel que oye las palabras de la profecía de este libro: Si alguno añade a estas cosas, Dios traerá sobre él las plagas que están escritas en este libro. </a:t>
            </a:r>
            <a:r>
              <a:rPr lang="es-CO" sz="2400" dirty="0" smtClean="0">
                <a:latin typeface="Agency FB" pitchFamily="34" charset="0"/>
              </a:rPr>
              <a:t>19 </a:t>
            </a:r>
            <a:r>
              <a:rPr lang="es-CO" sz="2400" dirty="0">
                <a:latin typeface="Agency FB" pitchFamily="34" charset="0"/>
              </a:rPr>
              <a:t>Y si alguno quita de las palabras del libro de esta profecía, Dios quitará su parte del libro de la vida y de la santa ciudad y de las cosas que están escritas en este </a:t>
            </a:r>
            <a:r>
              <a:rPr lang="es-CO" sz="2400" dirty="0" smtClean="0">
                <a:latin typeface="Agency FB" pitchFamily="34" charset="0"/>
              </a:rPr>
              <a:t>libro</a:t>
            </a:r>
            <a:r>
              <a:rPr lang="es-CO" sz="2400" dirty="0" smtClean="0"/>
              <a:t>».</a:t>
            </a:r>
          </a:p>
          <a:p>
            <a:pPr marL="0" indent="0">
              <a:buNone/>
            </a:pPr>
            <a:endParaRPr lang="es-CO" sz="2400" dirty="0"/>
          </a:p>
          <a:p>
            <a:pPr marL="0" indent="0">
              <a:buNone/>
            </a:pPr>
            <a:r>
              <a:rPr lang="es-CO" sz="2400" dirty="0" smtClean="0"/>
              <a:t>Pregunto: ¿usted desea ser uno de los que entrarán al reino de los cielos? ¿O desea quedar fuera del reino de los cielos? ¡Lo que tiene que hacer es no cambiarle a la Palabra de Dios! Mi invitación es que te conviertas en un plagiador más de la Palabra de Dios, El dice en </a:t>
            </a:r>
            <a:r>
              <a:rPr lang="es-CO" sz="2400" dirty="0" smtClean="0">
                <a:solidFill>
                  <a:srgbClr val="FF0000"/>
                </a:solidFill>
              </a:rPr>
              <a:t>(Mat.4:19), </a:t>
            </a:r>
            <a:r>
              <a:rPr lang="es-CO" sz="2400" dirty="0" smtClean="0"/>
              <a:t>«</a:t>
            </a:r>
            <a:r>
              <a:rPr lang="es-CO" sz="2400" dirty="0" smtClean="0">
                <a:latin typeface="Agency FB" pitchFamily="34" charset="0"/>
              </a:rPr>
              <a:t>os hare pescadores de hombres</a:t>
            </a:r>
            <a:r>
              <a:rPr lang="es-CO" sz="2400" dirty="0" smtClean="0"/>
              <a:t>», y «</a:t>
            </a:r>
            <a:r>
              <a:rPr lang="es-CO" sz="2400" dirty="0" smtClean="0">
                <a:latin typeface="Agency FB" pitchFamily="34" charset="0"/>
              </a:rPr>
              <a:t>será predicado este evangelio en todo el mundo, por testimonio a todas las naciones, y entonces vendrá el fin</a:t>
            </a:r>
            <a:r>
              <a:rPr lang="es-CO" sz="2400" dirty="0" smtClean="0"/>
              <a:t>» </a:t>
            </a:r>
            <a:r>
              <a:rPr lang="es-CO" sz="2400" dirty="0" smtClean="0">
                <a:solidFill>
                  <a:srgbClr val="FF0000"/>
                </a:solidFill>
              </a:rPr>
              <a:t>(Mar.24:14).</a:t>
            </a:r>
            <a:endParaRPr lang="es-CO" sz="2400" dirty="0">
              <a:solidFill>
                <a:srgbClr val="FF0000"/>
              </a:solidFill>
            </a:endParaRPr>
          </a:p>
        </p:txBody>
      </p:sp>
    </p:spTree>
    <p:extLst>
      <p:ext uri="{BB962C8B-B14F-4D97-AF65-F5344CB8AC3E}">
        <p14:creationId xmlns:p14="http://schemas.microsoft.com/office/powerpoint/2010/main" val="3461833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620689"/>
            <a:ext cx="3312368" cy="2520280"/>
          </a:xfrm>
        </p:spPr>
        <p:txBody>
          <a:bodyPr>
            <a:normAutofit/>
          </a:bodyPr>
          <a:lstStyle/>
          <a:p>
            <a:pPr marL="0" indent="0" algn="ctr">
              <a:buNone/>
            </a:pPr>
            <a:endParaRPr lang="es-CO" sz="2400" dirty="0" smtClean="0"/>
          </a:p>
          <a:p>
            <a:pPr marL="0" indent="0" algn="ctr">
              <a:buNone/>
            </a:pPr>
            <a:r>
              <a:rPr lang="es-CO" sz="2400" dirty="0" smtClean="0"/>
              <a:t>Finalmente, el Señor dice: «</a:t>
            </a:r>
            <a:r>
              <a:rPr lang="es-CO" sz="2400" dirty="0" smtClean="0">
                <a:latin typeface="Agency FB" pitchFamily="34" charset="0"/>
              </a:rPr>
              <a:t>De gracia recibisteis, dad de gracia</a:t>
            </a:r>
            <a:r>
              <a:rPr lang="es-CO" sz="2400" dirty="0" smtClean="0"/>
              <a:t>» </a:t>
            </a:r>
            <a:r>
              <a:rPr lang="es-CO" sz="2400" dirty="0" smtClean="0">
                <a:solidFill>
                  <a:srgbClr val="FF0000"/>
                </a:solidFill>
              </a:rPr>
              <a:t>(Mat.10:8</a:t>
            </a:r>
            <a:r>
              <a:rPr lang="es-CO" sz="2400" dirty="0" smtClean="0"/>
              <a:t>).</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92696"/>
            <a:ext cx="2376264"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284984"/>
            <a:ext cx="7416824" cy="3416320"/>
          </a:xfrm>
          <a:prstGeom prst="rect">
            <a:avLst/>
          </a:prstGeom>
        </p:spPr>
        <p:txBody>
          <a:bodyPr wrap="square">
            <a:spAutoFit/>
          </a:bodyPr>
          <a:lstStyle/>
          <a:p>
            <a:pPr algn="ctr"/>
            <a:r>
              <a:rPr lang="es-CO" sz="2400" b="1" u="sng" dirty="0"/>
              <a:t>De gracia recibisteis. </a:t>
            </a:r>
          </a:p>
          <a:p>
            <a:pPr algn="ctr"/>
            <a:r>
              <a:rPr lang="es-CO" sz="2400" dirty="0" smtClean="0"/>
              <a:t>Simón </a:t>
            </a:r>
            <a:r>
              <a:rPr lang="es-CO" sz="2400" dirty="0"/>
              <a:t>el Mago procuró comprar el poder divino </a:t>
            </a:r>
            <a:r>
              <a:rPr lang="es-CO" sz="2400" dirty="0" smtClean="0">
                <a:solidFill>
                  <a:srgbClr val="FF0000"/>
                </a:solidFill>
              </a:rPr>
              <a:t>(Hech.8:18-24</a:t>
            </a:r>
            <a:r>
              <a:rPr lang="es-CO" sz="2400" dirty="0">
                <a:solidFill>
                  <a:srgbClr val="FF0000"/>
                </a:solidFill>
              </a:rPr>
              <a:t>), </a:t>
            </a:r>
            <a:r>
              <a:rPr lang="es-CO" sz="2400" dirty="0"/>
              <a:t>pero aprendió que los dones de Dios no pueden comprarse con dinero.  Todos los que lo deseen, pueden tomar gratuitamente del agua de la vida </a:t>
            </a:r>
            <a:r>
              <a:rPr lang="es-CO" sz="2400" dirty="0" smtClean="0">
                <a:solidFill>
                  <a:srgbClr val="FF0000"/>
                </a:solidFill>
              </a:rPr>
              <a:t>(Apoc.22:17</a:t>
            </a:r>
            <a:r>
              <a:rPr lang="es-CO" sz="2400" dirty="0">
                <a:solidFill>
                  <a:srgbClr val="FF0000"/>
                </a:solidFill>
              </a:rPr>
              <a:t>).  </a:t>
            </a:r>
            <a:r>
              <a:rPr lang="es-CO" sz="2400" u="sng" dirty="0"/>
              <a:t>Los discípulos no debían lucrar con la predicación del Evangelio</a:t>
            </a:r>
            <a:r>
              <a:rPr lang="es-CO" sz="2400" dirty="0"/>
              <a:t>, pero al mismo tiempo debían recordar que el “obrero es digno de su alimento</a:t>
            </a:r>
            <a:r>
              <a:rPr lang="es-CO" sz="2400" dirty="0" smtClean="0"/>
              <a:t>”. </a:t>
            </a:r>
            <a:r>
              <a:rPr lang="es-CO" sz="2400" dirty="0" smtClean="0">
                <a:solidFill>
                  <a:srgbClr val="FF0000"/>
                </a:solidFill>
              </a:rPr>
              <a:t>(Extraído del C. B. A).</a:t>
            </a:r>
            <a:endParaRPr lang="es-CO" sz="2400" dirty="0">
              <a:solidFill>
                <a:srgbClr val="FF0000"/>
              </a:solidFill>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692697"/>
            <a:ext cx="2304256"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2194053"/>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1015</TotalTime>
  <Words>4036</Words>
  <Application>Microsoft Office PowerPoint</Application>
  <PresentationFormat>Presentación en pantalla (4:3)</PresentationFormat>
  <Paragraphs>124</Paragraphs>
  <Slides>24</Slides>
  <Notes>1</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DIOS: EL ORIGINADOR DE TODO</vt:lpstr>
      <vt:lpstr>DIOS: EL ORIGINADOR DE TODO</vt:lpstr>
      <vt:lpstr>Dios: Él originador de todo, es el único Ser Omnipotente, y Omnisapiente que no necesita plagiarse de nadie </vt:lpstr>
      <vt:lpstr>Presentación de PowerPoint</vt:lpstr>
      <vt:lpstr>PLANETA TIERRA: ¿COMO ESTA COMPUESTO?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Inicio y perpetuidad de las semillas</vt:lpstr>
      <vt:lpstr>Presentación de PowerPoint</vt:lpstr>
      <vt:lpstr>Presentación de PowerPoint</vt:lpstr>
      <vt:lpstr>Presentación de PowerPoint</vt:lpstr>
      <vt:lpstr>Pero, además de crear las cosas materiales, y al hombre,  Dios se revela a si mismo a través de su Palabra</vt:lpstr>
      <vt:lpstr>Presentación de PowerPoint</vt:lpstr>
      <vt:lpstr>A Dios le agrada que plagiemos su palabra</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EL ORIGINADOR DE TODO</dc:title>
  <dc:creator>HUMBERTO</dc:creator>
  <cp:lastModifiedBy>HUMBERTO</cp:lastModifiedBy>
  <cp:revision>125</cp:revision>
  <dcterms:created xsi:type="dcterms:W3CDTF">2015-01-03T07:29:55Z</dcterms:created>
  <dcterms:modified xsi:type="dcterms:W3CDTF">2015-01-28T12:45:44Z</dcterms:modified>
</cp:coreProperties>
</file>